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288" r:id="rId3"/>
    <p:sldId id="431" r:id="rId5"/>
    <p:sldId id="289" r:id="rId6"/>
    <p:sldId id="295" r:id="rId7"/>
    <p:sldId id="303" r:id="rId8"/>
    <p:sldId id="365" r:id="rId9"/>
    <p:sldId id="338" r:id="rId10"/>
    <p:sldId id="366" r:id="rId11"/>
    <p:sldId id="337" r:id="rId12"/>
    <p:sldId id="367" r:id="rId13"/>
    <p:sldId id="339" r:id="rId14"/>
    <p:sldId id="336" r:id="rId15"/>
    <p:sldId id="341" r:id="rId16"/>
    <p:sldId id="344" r:id="rId17"/>
    <p:sldId id="342" r:id="rId18"/>
    <p:sldId id="345" r:id="rId19"/>
    <p:sldId id="346" r:id="rId20"/>
    <p:sldId id="347" r:id="rId21"/>
    <p:sldId id="343" r:id="rId22"/>
    <p:sldId id="415" r:id="rId23"/>
    <p:sldId id="349" r:id="rId24"/>
    <p:sldId id="350" r:id="rId25"/>
    <p:sldId id="372" r:id="rId26"/>
    <p:sldId id="353" r:id="rId27"/>
    <p:sldId id="302" r:id="rId28"/>
    <p:sldId id="399" r:id="rId29"/>
    <p:sldId id="354" r:id="rId30"/>
    <p:sldId id="396" r:id="rId31"/>
    <p:sldId id="395" r:id="rId32"/>
    <p:sldId id="360" r:id="rId33"/>
    <p:sldId id="359" r:id="rId34"/>
    <p:sldId id="361" r:id="rId35"/>
    <p:sldId id="398" r:id="rId36"/>
    <p:sldId id="362" r:id="rId37"/>
    <p:sldId id="465" r:id="rId38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86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高原" initials="高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-162" y="-1476"/>
      </p:cViewPr>
      <p:guideLst>
        <p:guide orient="horz" pos="1686"/>
        <p:guide pos="28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40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E734D7E-DDC1-43BA-BA84-4A1CFE3D34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r" defTabSz="96710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BA3ECA-3124-4FBC-B7AF-8FB16E907AE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7079287-648C-4B3D-8FE1-F0E0722F132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482600"/>
            <a:ext cx="9144000" cy="452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54000" y="113268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bg>
      <p:bgPr>
        <a:solidFill>
          <a:srgbClr val="F0F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6293228" y="29259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CE5B826-6809-49B3-9B4B-177D412235B0}" type="datetimeFigureOut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01AD0B5-09AD-499F-88BC-01FCE55CDA76}" type="slidenum">
              <a:rPr kumimoji="0" lang="zh-CN" altLang="en-US" sz="9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微软雅黑" panose="020B0503020204020204" charset="-122"/>
                <a:cs typeface="+mn-cs"/>
              </a:rPr>
            </a:fld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微软雅黑" panose="020B050302020402020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6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3.jpeg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6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3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29.xml"/><Relationship Id="rId3" Type="http://schemas.openxmlformats.org/officeDocument/2006/relationships/image" Target="../media/image26.jpeg"/><Relationship Id="rId2" Type="http://schemas.openxmlformats.org/officeDocument/2006/relationships/tags" Target="../tags/tag28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7.jpeg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slide" Target="slide4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slide" Target="slide5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8.GIF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29.jpeg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tags" Target="../tags/tag3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5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4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663065"/>
            <a:ext cx="2453005" cy="3524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241085" y="3021750"/>
            <a:ext cx="2886235" cy="2121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217378" y="436017"/>
            <a:ext cx="1331018" cy="385100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593975" y="1597025"/>
            <a:ext cx="3956050" cy="128460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zh-CN" sz="4800" b="1" dirty="0">
                <a:solidFill>
                  <a:srgbClr val="7030A0"/>
                </a:solidFill>
                <a:cs typeface="+mn-ea"/>
                <a:sym typeface="+mn-lt"/>
              </a:rPr>
              <a:t>舞</a:t>
            </a:r>
            <a:r>
              <a:rPr lang="en-US" altLang="zh-CN" sz="4800" b="1" dirty="0">
                <a:solidFill>
                  <a:srgbClr val="7030A0"/>
                </a:solidFill>
                <a:cs typeface="+mn-ea"/>
                <a:sym typeface="+mn-lt"/>
              </a:rPr>
              <a:t>  </a:t>
            </a:r>
            <a:r>
              <a:rPr lang="zh-CN" altLang="zh-CN" sz="4800" b="1" dirty="0">
                <a:solidFill>
                  <a:srgbClr val="7030A0"/>
                </a:solidFill>
                <a:cs typeface="+mn-ea"/>
                <a:sym typeface="+mn-lt"/>
              </a:rPr>
              <a:t>蹈</a:t>
            </a:r>
            <a:r>
              <a:rPr lang="en-US" altLang="zh-CN" sz="4800" b="1" dirty="0">
                <a:solidFill>
                  <a:srgbClr val="7030A0"/>
                </a:solidFill>
                <a:cs typeface="+mn-ea"/>
                <a:sym typeface="+mn-lt"/>
              </a:rPr>
              <a:t>  </a:t>
            </a:r>
            <a:r>
              <a:rPr lang="zh-CN" altLang="zh-CN" sz="4800" b="1" dirty="0">
                <a:solidFill>
                  <a:srgbClr val="7030A0"/>
                </a:solidFill>
                <a:cs typeface="+mn-ea"/>
                <a:sym typeface="+mn-lt"/>
              </a:rPr>
              <a:t>鉴</a:t>
            </a:r>
            <a:r>
              <a:rPr lang="en-US" altLang="zh-CN" sz="4800" b="1" dirty="0">
                <a:solidFill>
                  <a:srgbClr val="7030A0"/>
                </a:solidFill>
                <a:cs typeface="+mn-ea"/>
                <a:sym typeface="+mn-lt"/>
              </a:rPr>
              <a:t>  </a:t>
            </a:r>
            <a:r>
              <a:rPr lang="zh-CN" altLang="zh-CN" sz="4800" b="1" dirty="0">
                <a:solidFill>
                  <a:srgbClr val="7030A0"/>
                </a:solidFill>
                <a:cs typeface="+mn-ea"/>
                <a:sym typeface="+mn-lt"/>
              </a:rPr>
              <a:t>赏</a:t>
            </a:r>
            <a:endParaRPr lang="zh-CN" altLang="zh-CN" sz="4800" b="1" dirty="0">
              <a:solidFill>
                <a:srgbClr val="7030A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screen"/>
          <a:stretch>
            <a:fillRect/>
          </a:stretch>
        </p:blipFill>
        <p:spPr>
          <a:xfrm>
            <a:off x="99398" y="4080303"/>
            <a:ext cx="1480593" cy="10631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56590" y="1181100"/>
            <a:ext cx="7947660" cy="27692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ea typeface="宋体" panose="02010600030101010101" pitchFamily="2" charset="-122"/>
              </a:rPr>
              <a:t>   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流行舞蹈是反映当下人生活状态的舞蹈，具有非常普遍的群众基础，其一表现为大众参与的自娱自乐的社交舞；其二表现为深受大众喜爱的娱乐歌舞表演。</a:t>
            </a:r>
            <a:endParaRPr lang="en-US" altLang="zh-CN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当今时代，爵士舞、踢踏舞、街舞、肚皮舞等舞蹈活跃在俱乐部、健身房、舞蹈工作室、专业院校等场所，许多人热爱并参与，完全具备了流行舞蹈的性质。接下来，重点介绍流行舞蹈中的</a:t>
            </a:r>
            <a:r>
              <a:rPr lang="en-US" alt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爵士舞、踢踏舞和街舞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241085" y="3021750"/>
            <a:ext cx="2886235" cy="2121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9402" y="296979"/>
            <a:ext cx="15440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目录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0" name="MH_Title"/>
          <p:cNvSpPr/>
          <p:nvPr>
            <p:custDataLst>
              <p:tags r:id="rId4"/>
            </p:custDataLst>
          </p:nvPr>
        </p:nvSpPr>
        <p:spPr>
          <a:xfrm>
            <a:off x="2431415" y="2263140"/>
            <a:ext cx="3692525" cy="497840"/>
          </a:xfrm>
          <a:prstGeom prst="rect">
            <a:avLst/>
          </a:prstGeom>
          <a:solidFill>
            <a:srgbClr val="C677D3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1000" tIns="0" rIns="405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100" b="1" dirty="0">
                <a:solidFill>
                  <a:srgbClr val="FFFFFF"/>
                </a:solidFill>
                <a:cs typeface="+mn-ea"/>
                <a:sym typeface="+mn-lt"/>
              </a:rPr>
              <a:t>  </a:t>
            </a:r>
            <a:r>
              <a:rPr lang="zh-CN" altLang="en-US" sz="2100" b="1" dirty="0">
                <a:solidFill>
                  <a:srgbClr val="FFFFFF"/>
                </a:solidFill>
                <a:cs typeface="+mn-ea"/>
                <a:sym typeface="+mn-lt"/>
              </a:rPr>
              <a:t>流行舞蹈的分类</a:t>
            </a:r>
            <a:endParaRPr lang="zh-CN" altLang="en-US" sz="21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MH_Number"/>
          <p:cNvSpPr/>
          <p:nvPr>
            <p:custDataLst>
              <p:tags r:id="rId5"/>
            </p:custDataLst>
          </p:nvPr>
        </p:nvSpPr>
        <p:spPr>
          <a:xfrm>
            <a:off x="1851117" y="2088272"/>
            <a:ext cx="580291" cy="673426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rgbClr val="983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600" b="1" dirty="0" smtClean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3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bldLvl="0" animBg="1"/>
      <p:bldP spid="2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802922" y="1766876"/>
            <a:ext cx="1776600" cy="1754552"/>
            <a:chOff x="1166113" y="1950595"/>
            <a:chExt cx="1888871" cy="1865430"/>
          </a:xfrm>
        </p:grpSpPr>
        <p:sp>
          <p:nvSpPr>
            <p:cNvPr id="7" name="泪滴形 6"/>
            <p:cNvSpPr/>
            <p:nvPr/>
          </p:nvSpPr>
          <p:spPr>
            <a:xfrm rot="18900000" flipH="1">
              <a:off x="1166113" y="1950595"/>
              <a:ext cx="1888871" cy="1865430"/>
            </a:xfrm>
            <a:prstGeom prst="teardrop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泪滴形 12"/>
            <p:cNvSpPr/>
            <p:nvPr/>
          </p:nvSpPr>
          <p:spPr>
            <a:xfrm rot="18900000" flipH="1">
              <a:off x="1224726" y="2022128"/>
              <a:ext cx="1745629" cy="1722715"/>
            </a:xfrm>
            <a:prstGeom prst="teardrop">
              <a:avLst/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/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006" name="文本框 27"/>
            <p:cNvSpPr txBox="1">
              <a:spLocks noChangeArrowheads="1"/>
            </p:cNvSpPr>
            <p:nvPr/>
          </p:nvSpPr>
          <p:spPr bwMode="auto">
            <a:xfrm>
              <a:off x="1522753" y="2626649"/>
              <a:ext cx="1096408" cy="45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爵士舞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79427" y="1767007"/>
            <a:ext cx="1776335" cy="1754290"/>
            <a:chOff x="2861122" y="1950734"/>
            <a:chExt cx="1888589" cy="1865151"/>
          </a:xfrm>
        </p:grpSpPr>
        <p:sp>
          <p:nvSpPr>
            <p:cNvPr id="3" name="椭圆 2"/>
            <p:cNvSpPr/>
            <p:nvPr/>
          </p:nvSpPr>
          <p:spPr>
            <a:xfrm>
              <a:off x="2861122" y="1950734"/>
              <a:ext cx="1888589" cy="1865151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993" name="椭圆 13"/>
            <p:cNvSpPr>
              <a:spLocks noChangeArrowheads="1"/>
            </p:cNvSpPr>
            <p:nvPr/>
          </p:nvSpPr>
          <p:spPr bwMode="auto">
            <a:xfrm>
              <a:off x="2933012" y="2021504"/>
              <a:ext cx="1744363" cy="1722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68271" tIns="34136" rIns="68271" bIns="34136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007" name="文本框 28"/>
            <p:cNvSpPr txBox="1">
              <a:spLocks noChangeArrowheads="1"/>
            </p:cNvSpPr>
            <p:nvPr/>
          </p:nvSpPr>
          <p:spPr bwMode="auto">
            <a:xfrm>
              <a:off x="3223274" y="2626648"/>
              <a:ext cx="1096408" cy="45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踢踏舞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98994" y="1739571"/>
            <a:ext cx="1776600" cy="1754552"/>
            <a:chOff x="6250577" y="1950595"/>
            <a:chExt cx="1888871" cy="1865430"/>
          </a:xfrm>
        </p:grpSpPr>
        <p:sp>
          <p:nvSpPr>
            <p:cNvPr id="18" name="泪滴形 17"/>
            <p:cNvSpPr/>
            <p:nvPr/>
          </p:nvSpPr>
          <p:spPr>
            <a:xfrm rot="2700000">
              <a:off x="6262297" y="1938874"/>
              <a:ext cx="1865430" cy="1888871"/>
            </a:xfrm>
            <a:prstGeom prst="teardrop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2700000">
              <a:off x="6333030" y="2011303"/>
              <a:ext cx="1723965" cy="1744363"/>
            </a:xfrm>
            <a:prstGeom prst="teardrop">
              <a:avLst/>
            </a:prstGeom>
            <a:solidFill>
              <a:schemeClr val="accent4"/>
            </a:solidFill>
            <a:ln w="14288" cap="flat">
              <a:noFill/>
              <a:prstDash val="solid"/>
              <a:miter lim="800000"/>
            </a:ln>
            <a:effectLst/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009" name="文本框 30"/>
            <p:cNvSpPr txBox="1">
              <a:spLocks noChangeArrowheads="1"/>
            </p:cNvSpPr>
            <p:nvPr/>
          </p:nvSpPr>
          <p:spPr bwMode="auto">
            <a:xfrm>
              <a:off x="6842055" y="2655679"/>
              <a:ext cx="779098" cy="45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街舞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2270" y="202565"/>
            <a:ext cx="1727200" cy="1692910"/>
            <a:chOff x="1166113" y="1950595"/>
            <a:chExt cx="1888871" cy="1865430"/>
          </a:xfrm>
        </p:grpSpPr>
        <p:sp>
          <p:nvSpPr>
            <p:cNvPr id="7" name="泪滴形 6"/>
            <p:cNvSpPr/>
            <p:nvPr/>
          </p:nvSpPr>
          <p:spPr>
            <a:xfrm rot="18900000" flipH="1">
              <a:off x="1166113" y="1950595"/>
              <a:ext cx="1888871" cy="1865430"/>
            </a:xfrm>
            <a:prstGeom prst="teardrop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泪滴形 12"/>
            <p:cNvSpPr/>
            <p:nvPr/>
          </p:nvSpPr>
          <p:spPr>
            <a:xfrm rot="18900000" flipH="1">
              <a:off x="1224726" y="2022128"/>
              <a:ext cx="1745629" cy="1722715"/>
            </a:xfrm>
            <a:prstGeom prst="teardrop">
              <a:avLst/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/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006" name="文本框 27"/>
            <p:cNvSpPr txBox="1">
              <a:spLocks noChangeArrowheads="1"/>
            </p:cNvSpPr>
            <p:nvPr/>
          </p:nvSpPr>
          <p:spPr bwMode="auto">
            <a:xfrm>
              <a:off x="1407083" y="2641910"/>
              <a:ext cx="1236794" cy="549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爵士舞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350770" y="1122680"/>
            <a:ext cx="5905500" cy="32727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 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爵士舞是在美国爵士音乐的基础上发展起来的一种自娱性舞蹈形式。一般认为其发源于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19世纪末美国南方和中西部地区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，而爵士舞的主要动律，明显带有非洲黑人舞蹈的特色。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zh-CN" sz="20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0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其主要特征为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不断增强的2/4拍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，并在反复加强的短乐句或“即兴反复的乐句”中，连续使用切分音，从而使得原本沉稳的4/4拍活泼起来，并带有明显的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摇摆性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，具有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抑扬顿挫、扭臀顿足、节奏感强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的特点。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05405" y="1775460"/>
            <a:ext cx="3970020" cy="25647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爵士舞融合了身体的柔软与力量的爆发，运用</a:t>
            </a:r>
            <a:r>
              <a:rPr lang="zh-CN" sz="1800" b="1">
                <a:solidFill>
                  <a:schemeClr val="accent3"/>
                </a:solidFill>
                <a:ea typeface="宋体" panose="02010600030101010101" pitchFamily="2" charset="-122"/>
                <a:sym typeface="+mn-ea"/>
              </a:rPr>
              <a:t>颤、抖、扭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等动作直接把内心的感受用身体传达出来，其动作的本质是一种自由而质朴的表现，在对身体各部位的使用上，具有</a:t>
            </a:r>
            <a:r>
              <a:rPr lang="zh-CN" sz="1800" b="1">
                <a:solidFill>
                  <a:schemeClr val="accent3"/>
                </a:solidFill>
                <a:ea typeface="宋体" panose="02010600030101010101" pitchFamily="2" charset="-122"/>
                <a:sym typeface="+mn-ea"/>
              </a:rPr>
              <a:t>夸张、外放性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的特点。</a:t>
            </a:r>
            <a:endParaRPr lang="zh-CN" altLang="en-US" sz="180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2270" y="112395"/>
            <a:ext cx="1682750" cy="1555750"/>
            <a:chOff x="1166113" y="1950595"/>
            <a:chExt cx="1888871" cy="1865430"/>
          </a:xfrm>
        </p:grpSpPr>
        <p:sp>
          <p:nvSpPr>
            <p:cNvPr id="8" name="泪滴形 7"/>
            <p:cNvSpPr/>
            <p:nvPr>
              <p:custDataLst>
                <p:tags r:id="rId1"/>
              </p:custDataLst>
            </p:nvPr>
          </p:nvSpPr>
          <p:spPr>
            <a:xfrm rot="18900000" flipH="1">
              <a:off x="1166113" y="1950595"/>
              <a:ext cx="1888871" cy="1865430"/>
            </a:xfrm>
            <a:prstGeom prst="teardrop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泪滴形 9"/>
            <p:cNvSpPr/>
            <p:nvPr>
              <p:custDataLst>
                <p:tags r:id="rId2"/>
              </p:custDataLst>
            </p:nvPr>
          </p:nvSpPr>
          <p:spPr>
            <a:xfrm rot="18900000" flipH="1">
              <a:off x="1224726" y="2022128"/>
              <a:ext cx="1745629" cy="1722715"/>
            </a:xfrm>
            <a:prstGeom prst="teardrop">
              <a:avLst/>
            </a:prstGeom>
            <a:solidFill>
              <a:schemeClr val="accent3"/>
            </a:solidFill>
            <a:ln w="14288" cap="flat">
              <a:noFill/>
              <a:prstDash val="solid"/>
              <a:miter lim="800000"/>
            </a:ln>
            <a:effectLst/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框 27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501833" y="2645642"/>
              <a:ext cx="1191058" cy="486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爵士舞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3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7017385" y="1775460"/>
            <a:ext cx="2125980" cy="3197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/>
        </p:nvPicPr>
        <p:blipFill>
          <a:blip r:embed="rId5"/>
          <a:stretch>
            <a:fillRect/>
          </a:stretch>
        </p:blipFill>
        <p:spPr>
          <a:xfrm>
            <a:off x="113030" y="1839595"/>
            <a:ext cx="2050415" cy="3133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4460" y="135890"/>
            <a:ext cx="1776095" cy="1614170"/>
            <a:chOff x="2861122" y="1950734"/>
            <a:chExt cx="1888589" cy="1865151"/>
          </a:xfrm>
        </p:grpSpPr>
        <p:sp>
          <p:nvSpPr>
            <p:cNvPr id="3" name="椭圆 2"/>
            <p:cNvSpPr/>
            <p:nvPr/>
          </p:nvSpPr>
          <p:spPr>
            <a:xfrm>
              <a:off x="2861122" y="1950734"/>
              <a:ext cx="1888589" cy="1865151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993" name="椭圆 13"/>
            <p:cNvSpPr>
              <a:spLocks noChangeArrowheads="1"/>
            </p:cNvSpPr>
            <p:nvPr/>
          </p:nvSpPr>
          <p:spPr bwMode="auto">
            <a:xfrm>
              <a:off x="2933012" y="2021504"/>
              <a:ext cx="1744363" cy="1722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68271" tIns="34136" rIns="68271" bIns="34136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007" name="文本框 28"/>
            <p:cNvSpPr txBox="1">
              <a:spLocks noChangeArrowheads="1"/>
            </p:cNvSpPr>
            <p:nvPr/>
          </p:nvSpPr>
          <p:spPr bwMode="auto">
            <a:xfrm>
              <a:off x="3115680" y="2532462"/>
              <a:ext cx="1271438" cy="495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踢踏舞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6605" y="2005965"/>
            <a:ext cx="7590155" cy="25336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踢踏舞，是以脚部击打地面发出清脆响声的舞蹈，其最主要的特征为运用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脚跟、脚掌、半脚掌、脚尖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击打地面，配合音乐，发出或快或慢的响声，配以腿部和上身灵巧的动作，动作灵动、洒脱，富有绅士风度。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9797" y="225862"/>
            <a:ext cx="1776335" cy="1754290"/>
            <a:chOff x="2861122" y="1950734"/>
            <a:chExt cx="1888589" cy="1865151"/>
          </a:xfrm>
        </p:grpSpPr>
        <p:sp>
          <p:nvSpPr>
            <p:cNvPr id="3" name="椭圆 2"/>
            <p:cNvSpPr/>
            <p:nvPr/>
          </p:nvSpPr>
          <p:spPr>
            <a:xfrm>
              <a:off x="2861122" y="1950734"/>
              <a:ext cx="1888589" cy="1865151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993" name="椭圆 13"/>
            <p:cNvSpPr>
              <a:spLocks noChangeArrowheads="1"/>
            </p:cNvSpPr>
            <p:nvPr/>
          </p:nvSpPr>
          <p:spPr bwMode="auto">
            <a:xfrm>
              <a:off x="2933012" y="2021504"/>
              <a:ext cx="1744363" cy="1722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68271" tIns="34136" rIns="68271" bIns="34136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007" name="文本框 28"/>
            <p:cNvSpPr txBox="1">
              <a:spLocks noChangeArrowheads="1"/>
            </p:cNvSpPr>
            <p:nvPr/>
          </p:nvSpPr>
          <p:spPr bwMode="auto">
            <a:xfrm>
              <a:off x="3225975" y="2606394"/>
              <a:ext cx="1096408" cy="455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271" tIns="34136" rIns="68271" bIns="34136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踢踏舞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965960" y="1220470"/>
            <a:ext cx="643953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/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 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据说这种舞蹈的起源之一是爱尔兰的一种“木鞋舞”。事实上，亚洲、非洲、欧洲、美洲几乎都有着自己的踢踏舞形式。欧美人称踢踏舞为</a:t>
            </a:r>
            <a:r>
              <a:rPr lang="en-US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“Top Dance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，意即拍打、敲击。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虽然世界各地的踢踏舞有不同的风格，但处于主流地位的主要有两大分支：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爱尔兰踢踏舞和美式踢踏舞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9797" y="225862"/>
            <a:ext cx="1776335" cy="1754290"/>
            <a:chOff x="2861122" y="1950734"/>
            <a:chExt cx="1888589" cy="1865151"/>
          </a:xfrm>
        </p:grpSpPr>
        <p:sp>
          <p:nvSpPr>
            <p:cNvPr id="3" name="椭圆 2"/>
            <p:cNvSpPr/>
            <p:nvPr/>
          </p:nvSpPr>
          <p:spPr>
            <a:xfrm>
              <a:off x="2861122" y="1950734"/>
              <a:ext cx="1888589" cy="1865151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993" name="椭圆 13"/>
            <p:cNvSpPr>
              <a:spLocks noChangeArrowheads="1"/>
            </p:cNvSpPr>
            <p:nvPr/>
          </p:nvSpPr>
          <p:spPr bwMode="auto">
            <a:xfrm>
              <a:off x="2933012" y="2021504"/>
              <a:ext cx="1744363" cy="1722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68271" tIns="34136" rIns="68271" bIns="34136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007" name="文本框 28"/>
            <p:cNvSpPr txBox="1">
              <a:spLocks noChangeArrowheads="1"/>
            </p:cNvSpPr>
            <p:nvPr/>
          </p:nvSpPr>
          <p:spPr bwMode="auto">
            <a:xfrm>
              <a:off x="3225691" y="2469233"/>
              <a:ext cx="1096408" cy="804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271" tIns="34136" rIns="68271" bIns="34136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爱尔兰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踢踏舞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300605" y="226060"/>
            <a:ext cx="6151245" cy="23622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/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爱尔兰踢踏舞是爱尔兰的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国粹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，它结合了艺术的表演、优雅的舞蹈与舞者惊人的体能。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它具有独特的风格，舞蹈时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上半身几乎没有动作，双手呈自然下垂体态，下半身双脚总是保持交叉的舞姿（呈45度）。</a:t>
            </a:r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8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93795" y="2398395"/>
            <a:ext cx="2990850" cy="2355850"/>
            <a:chOff x="5817" y="3777"/>
            <a:chExt cx="4710" cy="3710"/>
          </a:xfrm>
        </p:grpSpPr>
        <p:pic>
          <p:nvPicPr>
            <p:cNvPr id="109" name="图片 108"/>
            <p:cNvPicPr/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5817" y="3777"/>
              <a:ext cx="4710" cy="323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文本框 1"/>
            <p:cNvSpPr txBox="1"/>
            <p:nvPr/>
          </p:nvSpPr>
          <p:spPr>
            <a:xfrm>
              <a:off x="6313" y="7073"/>
              <a:ext cx="3610" cy="41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noAutofit/>
            </a:bodyPr>
            <a:p>
              <a:pPr indent="284480"/>
              <a:r>
                <a:rPr lang="zh-CN" altLang="en-US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《大河之舞》剧照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9797" y="225862"/>
            <a:ext cx="1776335" cy="1754290"/>
            <a:chOff x="2861122" y="1950734"/>
            <a:chExt cx="1888589" cy="1865151"/>
          </a:xfrm>
        </p:grpSpPr>
        <p:sp>
          <p:nvSpPr>
            <p:cNvPr id="3" name="椭圆 2"/>
            <p:cNvSpPr/>
            <p:nvPr/>
          </p:nvSpPr>
          <p:spPr>
            <a:xfrm>
              <a:off x="2861122" y="1950734"/>
              <a:ext cx="1888589" cy="1865151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993" name="椭圆 13"/>
            <p:cNvSpPr>
              <a:spLocks noChangeArrowheads="1"/>
            </p:cNvSpPr>
            <p:nvPr/>
          </p:nvSpPr>
          <p:spPr bwMode="auto">
            <a:xfrm>
              <a:off x="2933012" y="2021504"/>
              <a:ext cx="1744363" cy="1722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68271" tIns="34136" rIns="68271" bIns="34136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007" name="文本框 28"/>
            <p:cNvSpPr txBox="1">
              <a:spLocks noChangeArrowheads="1"/>
            </p:cNvSpPr>
            <p:nvPr/>
          </p:nvSpPr>
          <p:spPr bwMode="auto">
            <a:xfrm>
              <a:off x="3225691" y="2482735"/>
              <a:ext cx="1096408" cy="791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271" tIns="34136" rIns="68271" bIns="34136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美式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踢踏舞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191385" y="292735"/>
            <a:ext cx="4229100" cy="227965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/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美式踢踏舞起源于美国社会的下层民众，是一种爱尔兰民间舞蹈和非洲黑人舞蹈的融合。</a:t>
            </a:r>
            <a:r>
              <a:rPr lang="zh-CN" altLang="en-US" sz="1800" b="0">
                <a:solidFill>
                  <a:srgbClr val="000000"/>
                </a:solidFill>
                <a:ea typeface="宋体" panose="02010600030101010101" pitchFamily="2" charset="-122"/>
              </a:rPr>
              <a:t>这</a:t>
            </a:r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种流派的形式</a:t>
            </a:r>
            <a:r>
              <a:rPr lang="zh-CN" sz="1800" b="1">
                <a:solidFill>
                  <a:schemeClr val="accent3"/>
                </a:solidFill>
                <a:ea typeface="宋体" panose="02010600030101010101" pitchFamily="2" charset="-122"/>
              </a:rPr>
              <a:t>比较开放自由，没有太多的程式化限制</a:t>
            </a:r>
            <a:r>
              <a:rPr 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。</a:t>
            </a:r>
            <a:r>
              <a:rPr lang="zh-CN" sz="1800" b="1">
                <a:solidFill>
                  <a:schemeClr val="accent3"/>
                </a:solidFill>
                <a:ea typeface="宋体" panose="02010600030101010101" pitchFamily="2" charset="-122"/>
              </a:rPr>
              <a:t>舞者不重视身体的舞姿，而是着重于脚下打击节奏的复杂技巧。</a:t>
            </a:r>
            <a:endParaRPr lang="zh-CN" sz="1800" b="1">
              <a:solidFill>
                <a:schemeClr val="accent3"/>
              </a:solidFill>
              <a:ea typeface="宋体" panose="02010600030101010101" pitchFamily="2" charset="-122"/>
            </a:endParaRPr>
          </a:p>
          <a:p>
            <a:pPr indent="284480"/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84480"/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endParaRPr lang="zh-CN" altLang="en-US" sz="1800" b="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3535" y="2818765"/>
            <a:ext cx="5988050" cy="1971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noAutofit/>
          </a:bodyPr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美式踢踏舞在</a:t>
            </a:r>
            <a:r>
              <a:rPr lang="zh-CN" sz="1800" b="1">
                <a:solidFill>
                  <a:schemeClr val="accent3"/>
                </a:solidFill>
                <a:ea typeface="宋体" panose="02010600030101010101" pitchFamily="2" charset="-122"/>
                <a:sym typeface="+mn-ea"/>
              </a:rPr>
              <a:t>好莱坞歌舞片时代</a:t>
            </a:r>
            <a:r>
              <a:rPr 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发展到一个高峰，为世界各地人民熟悉和喜爱。从可爱的秀兰·邓波到吉恩·凯利，许多影片中踢踏舞的表演令人陶醉，代表作有《雨中曲》《一个美国人在巴黎》《皇家婚礼》《小叛逆》等。</a:t>
            </a:r>
            <a:endParaRPr lang="zh-CN" altLang="en-US" sz="1800" b="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20485" y="731520"/>
            <a:ext cx="2424430" cy="3672205"/>
            <a:chOff x="10111" y="1144"/>
            <a:chExt cx="3818" cy="5783"/>
          </a:xfrm>
        </p:grpSpPr>
        <p:pic>
          <p:nvPicPr>
            <p:cNvPr id="109" name="图片 108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0207" y="1144"/>
              <a:ext cx="3669" cy="519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10111" y="6451"/>
              <a:ext cx="3819" cy="47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noAutofit/>
            </a:bodyPr>
            <a:p>
              <a:pPr indent="284480"/>
              <a:r>
                <a:rPr lang="zh-CN" altLang="en-US" sz="1600" b="0">
                  <a:solidFill>
                    <a:srgbClr val="000000"/>
                  </a:solidFill>
                  <a:ea typeface="宋体" panose="02010600030101010101" pitchFamily="2" charset="-122"/>
                </a:rPr>
                <a:t>电影《小叛逆》剧照</a:t>
              </a:r>
              <a:endParaRPr lang="zh-CN" altLang="en-US" sz="1600" b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1685" y="1605915"/>
            <a:ext cx="7207250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嘻哈文化是起源于20世纪60年代末70年代初，诞生于美国贫民区街头的一种文化形式，一般的说法是它诞生于美国纽约布朗克斯。它是当今时代，在全世界青少年群体中广受欢迎的一种文化形式，于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20世纪90年代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传入中国。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4630" y="2642235"/>
            <a:ext cx="6504305" cy="19050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284480"/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</a:t>
            </a:r>
            <a:endParaRPr lang="en-US" altLang="zh-CN" sz="180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</a:t>
            </a:r>
            <a:endParaRPr lang="zh-CN" altLang="en-US" sz="180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732915"/>
            <a:ext cx="2404110" cy="34544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241085" y="3021750"/>
            <a:ext cx="2886235" cy="2121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7558405" y="1845310"/>
            <a:ext cx="825500" cy="23888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screen"/>
          <a:stretch>
            <a:fillRect/>
          </a:stretch>
        </p:blipFill>
        <p:spPr>
          <a:xfrm>
            <a:off x="99398" y="4080303"/>
            <a:ext cx="1480593" cy="106319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95898" y="1557995"/>
            <a:ext cx="40944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7030A0"/>
                </a:solidFill>
                <a:cs typeface="+mn-ea"/>
                <a:sym typeface="+mn-lt"/>
              </a:rPr>
              <a:t>第十一章  流行舞蹈</a:t>
            </a:r>
            <a:endParaRPr lang="zh-CN" altLang="en-US" sz="3600" b="1" dirty="0">
              <a:solidFill>
                <a:srgbClr val="7030A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85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85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5130" y="445135"/>
            <a:ext cx="8442325" cy="25190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284480"/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</a:t>
            </a:r>
            <a:endParaRPr lang="en-US" altLang="zh-CN" sz="1800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1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1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嘻哈文化是一系列黑人文化艺术形式，主要包括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街舞（</a:t>
            </a:r>
            <a:r>
              <a:rPr lang="en-US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Hip-Hop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）、涂鸦（</a:t>
            </a:r>
            <a:r>
              <a:rPr lang="en-US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Writing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）、打碟（</a:t>
            </a:r>
            <a:r>
              <a:rPr lang="en-US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DJ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）、说唱（</a:t>
            </a:r>
            <a:r>
              <a:rPr lang="en-US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MC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sz="1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sz="18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嘻哈文化经过几十年的发展，成为了全世界流行的生活方式与精神象征之一，它代表着自由表达、张扬个性、享受人生、勇于挑战的生活态度，代表着一种独特的精神气质。</a:t>
            </a:r>
            <a:endParaRPr lang="zh-CN" sz="1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endParaRPr lang="zh-CN" altLang="en-US" sz="18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271395" y="3223895"/>
            <a:ext cx="2170430" cy="1776730"/>
            <a:chOff x="3577" y="5077"/>
            <a:chExt cx="3418" cy="2798"/>
          </a:xfrm>
        </p:grpSpPr>
        <p:pic>
          <p:nvPicPr>
            <p:cNvPr id="113" name="图片 112"/>
            <p:cNvPicPr/>
            <p:nvPr/>
          </p:nvPicPr>
          <p:blipFill>
            <a:blip r:embed="rId1"/>
            <a:srcRect r="758" b="4062"/>
            <a:stretch>
              <a:fillRect/>
            </a:stretch>
          </p:blipFill>
          <p:spPr>
            <a:xfrm>
              <a:off x="3577" y="5077"/>
              <a:ext cx="3418" cy="2798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5318" y="5077"/>
              <a:ext cx="1601" cy="4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noAutofit/>
            </a:bodyPr>
            <a:p>
              <a:pPr indent="284480"/>
              <a:r>
                <a:rPr lang="zh-CN" altLang="en-US" sz="14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涂鸦</a:t>
              </a:r>
              <a:endParaRPr lang="zh-CN" altLang="en-US" sz="1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05" y="3223895"/>
            <a:ext cx="2268855" cy="1752600"/>
            <a:chOff x="3" y="5032"/>
            <a:chExt cx="3573" cy="2760"/>
          </a:xfrm>
        </p:grpSpPr>
        <p:pic>
          <p:nvPicPr>
            <p:cNvPr id="112" name="图片 111"/>
            <p:cNvPicPr/>
            <p:nvPr/>
          </p:nvPicPr>
          <p:blipFill>
            <a:blip r:embed="rId2"/>
            <a:srcRect r="2868" b="4135"/>
            <a:stretch>
              <a:fillRect/>
            </a:stretch>
          </p:blipFill>
          <p:spPr>
            <a:xfrm>
              <a:off x="3" y="5032"/>
              <a:ext cx="3443" cy="2761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976" y="5077"/>
              <a:ext cx="1601" cy="4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noAutofit/>
            </a:bodyPr>
            <a:p>
              <a:pPr indent="284480"/>
              <a:r>
                <a:rPr lang="zh-CN" altLang="en-US" sz="14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街舞</a:t>
              </a:r>
              <a:endParaRPr lang="zh-CN" altLang="en-US" sz="1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0">
            <a:off x="4525010" y="3223895"/>
            <a:ext cx="2287270" cy="1858010"/>
            <a:chOff x="7126" y="5077"/>
            <a:chExt cx="3602" cy="2926"/>
          </a:xfrm>
        </p:grpSpPr>
        <p:pic>
          <p:nvPicPr>
            <p:cNvPr id="114" name="图片 113"/>
            <p:cNvPicPr/>
            <p:nvPr/>
          </p:nvPicPr>
          <p:blipFill>
            <a:blip r:embed="rId3"/>
            <a:srcRect l="9964" r="7467" b="-547"/>
            <a:stretch>
              <a:fillRect/>
            </a:stretch>
          </p:blipFill>
          <p:spPr>
            <a:xfrm>
              <a:off x="7126" y="5077"/>
              <a:ext cx="3602" cy="2927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9127" y="5172"/>
              <a:ext cx="1601" cy="4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noAutofit/>
            </a:bodyPr>
            <a:p>
              <a:pPr indent="284480"/>
              <a:r>
                <a:rPr lang="zh-CN" altLang="en-US" sz="14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打碟</a:t>
              </a:r>
              <a:endParaRPr lang="zh-CN" altLang="en-US" sz="14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812280" y="3222625"/>
            <a:ext cx="2468880" cy="1859280"/>
            <a:chOff x="10728" y="5172"/>
            <a:chExt cx="3888" cy="2928"/>
          </a:xfrm>
        </p:grpSpPr>
        <p:pic>
          <p:nvPicPr>
            <p:cNvPr id="11" name="图片 10"/>
            <p:cNvPicPr/>
            <p:nvPr/>
          </p:nvPicPr>
          <p:blipFill>
            <a:blip r:embed="rId4"/>
            <a:srcRect l="3398" r="5993" b="8049"/>
            <a:stretch>
              <a:fillRect/>
            </a:stretch>
          </p:blipFill>
          <p:spPr>
            <a:xfrm>
              <a:off x="10728" y="5174"/>
              <a:ext cx="3600" cy="2926"/>
            </a:xfrm>
            <a:prstGeom prst="roundRect">
              <a:avLst/>
            </a:prstGeom>
            <a:noFill/>
            <a:ln w="9525">
              <a:noFill/>
            </a:ln>
          </p:spPr>
        </p:pic>
        <p:sp>
          <p:nvSpPr>
            <p:cNvPr id="12" name="文本框 11"/>
            <p:cNvSpPr txBox="1"/>
            <p:nvPr/>
          </p:nvSpPr>
          <p:spPr>
            <a:xfrm>
              <a:off x="12936" y="5172"/>
              <a:ext cx="1681" cy="3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noAutofit/>
            </a:bodyPr>
            <a:p>
              <a:pPr indent="284480"/>
              <a:r>
                <a:rPr lang="zh-CN" altLang="en-US" sz="1400" b="1">
                  <a:solidFill>
                    <a:schemeClr val="bg1"/>
                  </a:solidFill>
                  <a:ea typeface="宋体" panose="02010600030101010101" pitchFamily="2" charset="-122"/>
                </a:rPr>
                <a:t>说唱</a:t>
              </a:r>
              <a:endParaRPr lang="zh-CN" altLang="en-US" sz="1400" b="1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84455" y="-635"/>
            <a:ext cx="1678940" cy="1693545"/>
            <a:chOff x="6250577" y="1950595"/>
            <a:chExt cx="1888871" cy="1865430"/>
          </a:xfrm>
        </p:grpSpPr>
        <p:sp>
          <p:nvSpPr>
            <p:cNvPr id="18" name="泪滴形 17"/>
            <p:cNvSpPr/>
            <p:nvPr/>
          </p:nvSpPr>
          <p:spPr>
            <a:xfrm rot="2700000">
              <a:off x="6262297" y="1938874"/>
              <a:ext cx="1865430" cy="1888871"/>
            </a:xfrm>
            <a:prstGeom prst="teardrop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2700000">
              <a:off x="6333030" y="2011303"/>
              <a:ext cx="1723965" cy="1744363"/>
            </a:xfrm>
            <a:prstGeom prst="teardrop">
              <a:avLst/>
            </a:prstGeom>
            <a:solidFill>
              <a:schemeClr val="accent4"/>
            </a:solidFill>
            <a:ln w="14288" cap="flat">
              <a:noFill/>
              <a:prstDash val="solid"/>
              <a:miter lim="800000"/>
            </a:ln>
            <a:effectLst/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009" name="文本框 30"/>
            <p:cNvSpPr txBox="1">
              <a:spLocks noChangeArrowheads="1"/>
            </p:cNvSpPr>
            <p:nvPr/>
          </p:nvSpPr>
          <p:spPr bwMode="auto">
            <a:xfrm>
              <a:off x="6614507" y="2544141"/>
              <a:ext cx="1056836" cy="547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街舞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664970" y="1372235"/>
            <a:ext cx="3886200" cy="3340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Locking（锁舞）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Popping（震感舞）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Breaking（霹雳舞）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Hip-Hop（嘻哈舞）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Reggae/Dancehall（雷鬼）</a:t>
            </a:r>
            <a:r>
              <a:rPr lang="en-US" alt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endParaRPr lang="en-US" alt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Clown/Krump（小丑舞）</a:t>
            </a:r>
            <a:endParaRPr lang="en-US" alt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Waacking/Punking/Voguing（甩舞）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Jazz（爵士舞）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42490" y="673100"/>
            <a:ext cx="2931160" cy="6172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</a:t>
            </a:r>
            <a:r>
              <a:rPr lang="zh-CN" sz="24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街舞的常见种类</a:t>
            </a:r>
            <a:endParaRPr lang="zh-CN" altLang="en-US" sz="2400" b="1">
              <a:solidFill>
                <a:srgbClr val="000000"/>
              </a:solidFill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15000" y="2599055"/>
            <a:ext cx="3318510" cy="2317750"/>
            <a:chOff x="9000" y="4093"/>
            <a:chExt cx="5226" cy="3650"/>
          </a:xfrm>
        </p:grpSpPr>
        <p:pic>
          <p:nvPicPr>
            <p:cNvPr id="107" name="图片 106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9000" y="4093"/>
              <a:ext cx="5226" cy="365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12782" y="4093"/>
              <a:ext cx="1266" cy="6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1600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霹雳舞</a:t>
              </a:r>
              <a:endParaRPr lang="zh-CN" altLang="en-US" sz="1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84455" y="44450"/>
            <a:ext cx="1683385" cy="1614805"/>
            <a:chOff x="6250577" y="1950595"/>
            <a:chExt cx="1888871" cy="1865430"/>
          </a:xfrm>
        </p:grpSpPr>
        <p:sp>
          <p:nvSpPr>
            <p:cNvPr id="18" name="泪滴形 17"/>
            <p:cNvSpPr/>
            <p:nvPr/>
          </p:nvSpPr>
          <p:spPr>
            <a:xfrm rot="2700000">
              <a:off x="6262297" y="1938874"/>
              <a:ext cx="1865430" cy="1888871"/>
            </a:xfrm>
            <a:prstGeom prst="teardrop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2700000">
              <a:off x="6333030" y="2011303"/>
              <a:ext cx="1723965" cy="1744363"/>
            </a:xfrm>
            <a:prstGeom prst="teardrop">
              <a:avLst/>
            </a:prstGeom>
            <a:solidFill>
              <a:schemeClr val="accent4"/>
            </a:solidFill>
            <a:ln w="14288" cap="flat">
              <a:noFill/>
              <a:prstDash val="solid"/>
              <a:miter lim="800000"/>
            </a:ln>
            <a:effectLst/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009" name="文本框 30"/>
            <p:cNvSpPr txBox="1">
              <a:spLocks noChangeArrowheads="1"/>
            </p:cNvSpPr>
            <p:nvPr/>
          </p:nvSpPr>
          <p:spPr bwMode="auto">
            <a:xfrm>
              <a:off x="6711573" y="2655541"/>
              <a:ext cx="987543" cy="427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街舞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4055" y="1470025"/>
            <a:ext cx="4924425" cy="2934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p>
            <a:pPr indent="284480"/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20世纪80年代中期，街舞通过风靡一时的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美国电影《霹雳舞》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传入中国，并逐渐作为健身活动传播开来。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除了自行表演外，街舞者之间还会经常组织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斗舞（Battle）</a:t>
            </a:r>
            <a:r>
              <a:rPr lang="zh-CN" sz="1800" b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，斗舞是以舞者的创造力赢得比赛。</a:t>
            </a:r>
            <a:endParaRPr lang="zh-CN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/>
            <a:endParaRPr lang="zh-CN" altLang="en-US" sz="1800" b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85790" y="1870075"/>
            <a:ext cx="3228340" cy="2660650"/>
            <a:chOff x="9024" y="2515"/>
            <a:chExt cx="5084" cy="4190"/>
          </a:xfrm>
        </p:grpSpPr>
        <p:pic>
          <p:nvPicPr>
            <p:cNvPr id="112" name="图片 111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9024" y="3101"/>
              <a:ext cx="5084" cy="36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文本框 1"/>
            <p:cNvSpPr txBox="1"/>
            <p:nvPr/>
          </p:nvSpPr>
          <p:spPr>
            <a:xfrm>
              <a:off x="9464" y="2515"/>
              <a:ext cx="3991" cy="780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r>
                <a:rPr lang="zh-CN" sz="1600">
                  <a:solidFill>
                    <a:srgbClr val="000000"/>
                  </a:solidFill>
                  <a:ea typeface="宋体" panose="02010600030101010101" pitchFamily="2" charset="-122"/>
                  <a:sym typeface="+mn-ea"/>
                </a:rPr>
                <a:t>美国电影《霹雳舞》剧照</a:t>
              </a:r>
              <a:endParaRPr lang="zh-CN" altLang="en-US" sz="1600">
                <a:solidFill>
                  <a:srgbClr val="000000"/>
                </a:solidFill>
                <a:ea typeface="宋体" panose="0201060003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84455" y="44450"/>
            <a:ext cx="1671955" cy="1683385"/>
            <a:chOff x="6250577" y="1950595"/>
            <a:chExt cx="1888871" cy="1865430"/>
          </a:xfrm>
        </p:grpSpPr>
        <p:sp>
          <p:nvSpPr>
            <p:cNvPr id="18" name="泪滴形 17"/>
            <p:cNvSpPr/>
            <p:nvPr/>
          </p:nvSpPr>
          <p:spPr>
            <a:xfrm rot="2700000">
              <a:off x="6262297" y="1938874"/>
              <a:ext cx="1865430" cy="1888871"/>
            </a:xfrm>
            <a:prstGeom prst="teardrop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泪滴形 18"/>
            <p:cNvSpPr/>
            <p:nvPr/>
          </p:nvSpPr>
          <p:spPr>
            <a:xfrm rot="2700000">
              <a:off x="6333030" y="2011303"/>
              <a:ext cx="1723965" cy="1744363"/>
            </a:xfrm>
            <a:prstGeom prst="teardrop">
              <a:avLst/>
            </a:prstGeom>
            <a:solidFill>
              <a:schemeClr val="accent4"/>
            </a:solidFill>
            <a:ln w="14288" cap="flat">
              <a:noFill/>
              <a:prstDash val="solid"/>
              <a:miter lim="800000"/>
            </a:ln>
            <a:effectLst/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009" name="文本框 30"/>
            <p:cNvSpPr txBox="1">
              <a:spLocks noChangeArrowheads="1"/>
            </p:cNvSpPr>
            <p:nvPr/>
          </p:nvSpPr>
          <p:spPr bwMode="auto">
            <a:xfrm>
              <a:off x="6734218" y="2522236"/>
              <a:ext cx="922292" cy="541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271" tIns="34136" rIns="68271" bIns="34136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3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街舞</a:t>
              </a:r>
              <a:endParaRPr kumimoji="0" lang="zh-CN" altLang="en-US" sz="235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35050" y="1901825"/>
            <a:ext cx="5045710" cy="25101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/>
            <a:endParaRPr lang="zh-CN" sz="1800" b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b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800" b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lang="zh-CN" sz="1800" b="0">
                <a:solidFill>
                  <a:schemeClr val="tx1"/>
                </a:solidFill>
                <a:ea typeface="宋体" panose="02010600030101010101" pitchFamily="2" charset="-122"/>
              </a:rPr>
              <a:t>随着街舞进入2018年“青奥会”、2021年“全运会”以及纳入2022年杭州亚运会和2024年巴黎奥运会，街舞越来越受到国际和国家的重视与认可。</a:t>
            </a:r>
            <a:endParaRPr lang="zh-CN" sz="1800" b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113" name="图片 112"/>
          <p:cNvPicPr/>
          <p:nvPr/>
        </p:nvPicPr>
        <p:blipFill>
          <a:blip r:embed="rId1"/>
          <a:stretch>
            <a:fillRect/>
          </a:stretch>
        </p:blipFill>
        <p:spPr>
          <a:xfrm>
            <a:off x="6614160" y="1805940"/>
            <a:ext cx="2447925" cy="3070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241085" y="3021750"/>
            <a:ext cx="2886235" cy="2121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9402" y="296979"/>
            <a:ext cx="15440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目录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0" name="MH_Title"/>
          <p:cNvSpPr/>
          <p:nvPr>
            <p:custDataLst>
              <p:tags r:id="rId4"/>
            </p:custDataLst>
          </p:nvPr>
        </p:nvSpPr>
        <p:spPr>
          <a:xfrm>
            <a:off x="2453640" y="2263140"/>
            <a:ext cx="3787140" cy="499110"/>
          </a:xfrm>
          <a:prstGeom prst="rect">
            <a:avLst/>
          </a:prstGeom>
          <a:solidFill>
            <a:srgbClr val="C677D3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1000" tIns="0" rIns="405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100" b="1" dirty="0">
                <a:solidFill>
                  <a:srgbClr val="FFFFFF"/>
                </a:solidFill>
                <a:cs typeface="+mn-ea"/>
                <a:sym typeface="+mn-lt"/>
              </a:rPr>
              <a:t>   </a:t>
            </a:r>
            <a:r>
              <a:rPr lang="zh-CN" altLang="en-US" sz="2100" b="1" dirty="0">
                <a:solidFill>
                  <a:srgbClr val="FFFFFF"/>
                </a:solidFill>
                <a:cs typeface="+mn-ea"/>
                <a:sym typeface="+mn-lt"/>
              </a:rPr>
              <a:t>流行舞蹈作品鉴赏</a:t>
            </a:r>
            <a:endParaRPr lang="zh-CN" altLang="en-US" sz="21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MH_Number"/>
          <p:cNvSpPr/>
          <p:nvPr>
            <p:custDataLst>
              <p:tags r:id="rId5"/>
            </p:custDataLst>
          </p:nvPr>
        </p:nvSpPr>
        <p:spPr>
          <a:xfrm>
            <a:off x="1873342" y="2088907"/>
            <a:ext cx="580291" cy="673426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rgbClr val="983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600" b="1" dirty="0" smtClean="0">
                <a:solidFill>
                  <a:srgbClr val="FFFFFF"/>
                </a:solidFill>
                <a:cs typeface="+mn-ea"/>
                <a:sym typeface="+mn-lt"/>
              </a:rPr>
              <a:t>3</a:t>
            </a:r>
            <a:endParaRPr lang="zh-CN" altLang="en-US" sz="3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bldLvl="0" animBg="1"/>
      <p:bldP spid="2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2828925" y="4108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1">
                <a:ea typeface="宋体" panose="02010600030101010101" pitchFamily="2" charset="-122"/>
              </a:rPr>
              <a:t>音乐剧《猫》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pic>
        <p:nvPicPr>
          <p:cNvPr id="135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80" y="175895"/>
            <a:ext cx="2324100" cy="27971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2972435" y="1065530"/>
            <a:ext cx="5080000" cy="34461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800" b="1">
                <a:solidFill>
                  <a:srgbClr val="000000"/>
                </a:solidFill>
                <a:ea typeface="宋体" panose="02010600030101010101" pitchFamily="2" charset="-122"/>
              </a:rPr>
              <a:t>一、基本信息</a:t>
            </a:r>
            <a:endParaRPr lang="en-US" sz="18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 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首演时间：1981年5月11日</a:t>
            </a:r>
            <a:endParaRPr lang="zh-CN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 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首演地点：新伦敦剧院</a:t>
            </a:r>
            <a:endParaRPr lang="zh-CN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原  </a:t>
            </a:r>
            <a:r>
              <a:rPr 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著：T·S·艾略特</a:t>
            </a:r>
            <a:endParaRPr lang="zh-CN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编    剧：安德鲁·劳埃德·韦伯</a:t>
            </a:r>
            <a:endParaRPr lang="zh-CN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导    演：崔佛·农恩</a:t>
            </a:r>
            <a:endParaRPr lang="zh-CN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副导演/编舞：吉利安·林</a:t>
            </a:r>
            <a:b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7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 获奖情况：荣获1981年奥立弗奖最佳音乐剧、年度特别奖；1983年托尼奖最佳音乐剧、最佳剧本、最佳配乐、最佳导演等七项大奖；</a:t>
            </a:r>
            <a:r>
              <a:rPr lang="en-US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1983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、1984</a:t>
            </a:r>
            <a:r>
              <a:rPr lang="zh-CN" sz="16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年格莱美奖最佳音乐剧专辑等奖项。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12843" y="521945"/>
            <a:ext cx="1747837" cy="1305192"/>
            <a:chOff x="1077252" y="2742843"/>
            <a:chExt cx="1858291" cy="1387673"/>
          </a:xfrm>
        </p:grpSpPr>
        <p:sp>
          <p:nvSpPr>
            <p:cNvPr id="44034" name="任意多边形 9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1312561" y="2507534"/>
              <a:ext cx="1387673" cy="1858291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68271" tIns="34136" rIns="68271" bIns="34136"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"/>
              </p:custDataLst>
            </p:nvPr>
          </p:nvSpPr>
          <p:spPr>
            <a:xfrm>
              <a:off x="1250306" y="2907052"/>
              <a:ext cx="1072788" cy="1059475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3"/>
              </p:custDataLst>
            </p:nvPr>
          </p:nvSpPr>
          <p:spPr>
            <a:xfrm>
              <a:off x="1203756" y="3080464"/>
              <a:ext cx="1116663" cy="1049825"/>
            </a:xfrm>
            <a:prstGeom prst="rect">
              <a:avLst/>
            </a:prstGeom>
            <a:noFill/>
          </p:spPr>
          <p:txBody>
            <a:bodyPr wrap="none" lIns="68271" tIns="34136" rIns="68271" bIns="34136">
              <a:spAutoFit/>
            </a:bodyPr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爵士舞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35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691765" y="676275"/>
            <a:ext cx="5080000" cy="675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000" b="1">
                <a:ea typeface="宋体" panose="02010600030101010101" pitchFamily="2" charset="-122"/>
              </a:rPr>
              <a:t>音乐剧《猫》开场舞</a:t>
            </a:r>
            <a:endParaRPr lang="zh-CN" sz="2000" b="1">
              <a:ea typeface="宋体" panose="02010600030101010101" pitchFamily="2" charset="-122"/>
            </a:endParaRPr>
          </a:p>
          <a:p>
            <a:pPr indent="0" algn="ctr"/>
            <a:r>
              <a:rPr lang="zh-CN" sz="1800" b="1">
                <a:ea typeface="宋体" panose="02010600030101010101" pitchFamily="2" charset="-122"/>
              </a:rPr>
              <a:t>——《Jellicle Songs for Jellicle Cats》</a:t>
            </a:r>
            <a:endParaRPr lang="zh-CN" altLang="en-US" sz="1800" b="1">
              <a:ea typeface="宋体" panose="02010600030101010101" pitchFamily="2" charset="-122"/>
            </a:endParaRPr>
          </a:p>
        </p:txBody>
      </p:sp>
      <p:pic>
        <p:nvPicPr>
          <p:cNvPr id="2" name="图片 1" descr="音乐剧《猫》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0680" y="1581785"/>
            <a:ext cx="4793615" cy="3110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700020" y="56896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1">
                <a:ea typeface="宋体" panose="02010600030101010101" pitchFamily="2" charset="-122"/>
              </a:rPr>
              <a:t>电影《芝加哥》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48610" y="1203325"/>
            <a:ext cx="5655310" cy="33909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1">
                <a:ea typeface="宋体" panose="02010600030101010101" pitchFamily="2" charset="-122"/>
              </a:rPr>
              <a:t>一、基本信息</a:t>
            </a:r>
            <a:endParaRPr lang="zh-CN" sz="1800" b="1">
              <a:ea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上映时间：2002年12月10日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导    演：罗伯·马歇尔</a:t>
            </a:r>
            <a:endParaRPr 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编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剧：鲍勃·福斯、比尔·康顿、Maurine Dallas Watkins、Fred Ebb</a:t>
            </a:r>
            <a:endParaRPr 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演：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蕾妮·齐薇格、凯瑟琳·泽塔-琼斯、理查·基尔、约翰·C·赖利</a:t>
            </a:r>
            <a:endParaRPr lang="zh-CN" sz="1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主要奖项：荣获第75届奥斯卡金像奖最佳影片、最佳女配角奖、最佳艺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术指导、最佳服装设计、最佳音响、最佳电影剪辑奖；荣获第60届美国金球奖音乐喜剧类最佳影片、最佳男主角、最佳女主角奖等奖项。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0" name="图片 1" descr="IMG_2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316865"/>
            <a:ext cx="2235835" cy="27946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68805" y="77724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1">
                <a:ea typeface="宋体" panose="02010600030101010101" pitchFamily="2" charset="-122"/>
              </a:rPr>
              <a:t>电影《芝加哥》中经典舞段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8815" y="1729740"/>
            <a:ext cx="4090670" cy="2544445"/>
            <a:chOff x="1106" y="3091"/>
            <a:chExt cx="6442" cy="4007"/>
          </a:xfrm>
        </p:grpSpPr>
        <p:pic>
          <p:nvPicPr>
            <p:cNvPr id="104" name="图片 103"/>
            <p:cNvPicPr/>
            <p:nvPr/>
          </p:nvPicPr>
          <p:blipFill>
            <a:blip r:embed="rId1"/>
            <a:stretch>
              <a:fillRect/>
            </a:stretch>
          </p:blipFill>
          <p:spPr>
            <a:xfrm>
              <a:off x="1106" y="3704"/>
              <a:ext cx="6443" cy="339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文本框 1"/>
            <p:cNvSpPr txBox="1"/>
            <p:nvPr>
              <p:custDataLst>
                <p:tags r:id="rId2"/>
              </p:custDataLst>
            </p:nvPr>
          </p:nvSpPr>
          <p:spPr>
            <a:xfrm>
              <a:off x="1106" y="3091"/>
              <a:ext cx="3146" cy="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0" algn="ctr"/>
              <a:r>
                <a:rPr lang="zh-CN" altLang="en-US" sz="1800">
                  <a:ea typeface="宋体" panose="02010600030101010101" pitchFamily="2" charset="-122"/>
                </a:rPr>
                <a:t>《监狱探戈》</a:t>
              </a: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99990" y="1676400"/>
            <a:ext cx="3683000" cy="2598420"/>
            <a:chOff x="7911" y="3008"/>
            <a:chExt cx="5800" cy="4092"/>
          </a:xfrm>
        </p:grpSpPr>
        <p:pic>
          <p:nvPicPr>
            <p:cNvPr id="101" name="图片 100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7911" y="3704"/>
              <a:ext cx="5800" cy="33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>
              <p:custDataLst>
                <p:tags r:id="rId4"/>
              </p:custDataLst>
            </p:nvPr>
          </p:nvSpPr>
          <p:spPr>
            <a:xfrm>
              <a:off x="10565" y="3008"/>
              <a:ext cx="3146" cy="55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noAutofit/>
            </a:bodyPr>
            <a:p>
              <a:pPr indent="0" algn="ctr"/>
              <a:r>
                <a:rPr lang="zh-CN" altLang="en-US" sz="1800">
                  <a:ea typeface="宋体" panose="02010600030101010101" pitchFamily="2" charset="-122"/>
                </a:rPr>
                <a:t>《操纵媒体》</a:t>
              </a:r>
              <a:endParaRPr lang="zh-CN" altLang="en-US" sz="1800"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6308" y="279375"/>
            <a:ext cx="1747837" cy="1358954"/>
            <a:chOff x="1077252" y="2742843"/>
            <a:chExt cx="1858291" cy="1444832"/>
          </a:xfrm>
        </p:grpSpPr>
        <p:sp>
          <p:nvSpPr>
            <p:cNvPr id="44034" name="任意多边形 9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1312561" y="2507534"/>
              <a:ext cx="1387673" cy="1858291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68271" tIns="34136" rIns="68271" bIns="34136"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>
              <p:custDataLst>
                <p:tags r:id="rId2"/>
              </p:custDataLst>
            </p:nvPr>
          </p:nvSpPr>
          <p:spPr>
            <a:xfrm>
              <a:off x="1250306" y="2907052"/>
              <a:ext cx="1072788" cy="1059475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3"/>
              </p:custDataLst>
            </p:nvPr>
          </p:nvSpPr>
          <p:spPr>
            <a:xfrm>
              <a:off x="1203756" y="3137850"/>
              <a:ext cx="1116663" cy="1049825"/>
            </a:xfrm>
            <a:prstGeom prst="rect">
              <a:avLst/>
            </a:prstGeom>
            <a:noFill/>
          </p:spPr>
          <p:txBody>
            <a:bodyPr wrap="none" lIns="68271" tIns="34136" rIns="68271" bIns="34136">
              <a:spAutoFit/>
            </a:bodyPr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爵士舞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357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590800" y="612775"/>
            <a:ext cx="50800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1">
                <a:ea typeface="宋体" panose="02010600030101010101" pitchFamily="2" charset="-122"/>
              </a:rPr>
              <a:t>电影《芝加哥》片尾舞段</a:t>
            </a:r>
            <a:endParaRPr lang="zh-CN" sz="2400" b="1">
              <a:ea typeface="宋体" panose="02010600030101010101" pitchFamily="2" charset="-122"/>
            </a:endParaRPr>
          </a:p>
          <a:p>
            <a:pPr indent="0" algn="ctr"/>
            <a:r>
              <a:rPr lang="zh-CN" sz="2000" b="1">
                <a:ea typeface="宋体" panose="02010600030101010101" pitchFamily="2" charset="-122"/>
              </a:rPr>
              <a:t>——《Nowadays</a:t>
            </a:r>
            <a:r>
              <a:rPr lang="en-US" altLang="zh-CN" sz="2000" b="1">
                <a:ea typeface="宋体" panose="02010600030101010101" pitchFamily="2" charset="-122"/>
              </a:rPr>
              <a:t>/ Hot Honey Rag</a:t>
            </a:r>
            <a:r>
              <a:rPr lang="zh-CN" sz="2000" b="1">
                <a:ea typeface="宋体" panose="02010600030101010101" pitchFamily="2" charset="-122"/>
              </a:rPr>
              <a:t>》</a:t>
            </a:r>
            <a:endParaRPr lang="zh-CN" altLang="en-US" sz="2000" b="1">
              <a:ea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2590800" y="1638300"/>
            <a:ext cx="5260340" cy="2848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6510" y="0"/>
            <a:ext cx="9144000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241085" y="3021750"/>
            <a:ext cx="2886235" cy="2121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2392" y="212524"/>
            <a:ext cx="15440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目录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18331" y="1167266"/>
            <a:ext cx="4276724" cy="648335"/>
            <a:chOff x="2492893" y="1337687"/>
            <a:chExt cx="3086026" cy="467830"/>
          </a:xfrm>
        </p:grpSpPr>
        <p:sp>
          <p:nvSpPr>
            <p:cNvPr id="15" name="MH_Entry_1">
              <a:hlinkClick r:id="rId4" action="ppaction://hlinksldjump"/>
            </p:cNvPr>
            <p:cNvSpPr/>
            <p:nvPr>
              <p:custDataLst>
                <p:tags r:id="rId5"/>
              </p:custDataLst>
            </p:nvPr>
          </p:nvSpPr>
          <p:spPr>
            <a:xfrm>
              <a:off x="2944685" y="1462320"/>
              <a:ext cx="2634234" cy="343197"/>
            </a:xfrm>
            <a:prstGeom prst="rect">
              <a:avLst/>
            </a:prstGeom>
            <a:solidFill>
              <a:srgbClr val="DAA7E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000" tIns="0" rIns="405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00" b="1" dirty="0">
                  <a:solidFill>
                    <a:srgbClr val="FFFFFF"/>
                  </a:solidFill>
                  <a:cs typeface="+mn-ea"/>
                  <a:sym typeface="+mn-lt"/>
                </a:rPr>
                <a:t>流行舞蹈的释义与特征</a:t>
              </a:r>
              <a:endParaRPr lang="zh-CN" altLang="en-US" sz="1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MH_Number_1">
              <a:hlinkClick r:id="rId4" action="ppaction://hlinksldjump"/>
            </p:cNvPr>
            <p:cNvSpPr/>
            <p:nvPr>
              <p:custDataLst>
                <p:tags r:id="rId6"/>
              </p:custDataLst>
            </p:nvPr>
          </p:nvSpPr>
          <p:spPr>
            <a:xfrm>
              <a:off x="2492893" y="1337687"/>
              <a:ext cx="451792" cy="467830"/>
            </a:xfrm>
            <a:custGeom>
              <a:avLst/>
              <a:gdLst>
                <a:gd name="connsiteX0" fmla="*/ 0 w 640080"/>
                <a:gd name="connsiteY0" fmla="*/ 0 h 662940"/>
                <a:gd name="connsiteX1" fmla="*/ 0 w 640080"/>
                <a:gd name="connsiteY1" fmla="*/ 502920 h 662940"/>
                <a:gd name="connsiteX2" fmla="*/ 640080 w 640080"/>
                <a:gd name="connsiteY2" fmla="*/ 662940 h 662940"/>
                <a:gd name="connsiteX3" fmla="*/ 640080 w 640080"/>
                <a:gd name="connsiteY3" fmla="*/ 160020 h 662940"/>
                <a:gd name="connsiteX4" fmla="*/ 0 w 640080"/>
                <a:gd name="connsiteY4" fmla="*/ 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662940">
                  <a:moveTo>
                    <a:pt x="0" y="0"/>
                  </a:moveTo>
                  <a:lnTo>
                    <a:pt x="0" y="502920"/>
                  </a:lnTo>
                  <a:lnTo>
                    <a:pt x="640080" y="662940"/>
                  </a:lnTo>
                  <a:lnTo>
                    <a:pt x="640080" y="160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36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800" b="1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sz="18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2234" y="2253802"/>
            <a:ext cx="4164966" cy="645160"/>
            <a:chOff x="2670186" y="1994794"/>
            <a:chExt cx="3005383" cy="465539"/>
          </a:xfrm>
        </p:grpSpPr>
        <p:sp>
          <p:nvSpPr>
            <p:cNvPr id="18" name="MH_Entry_2">
              <a:hlinkClick r:id="rId7" action="ppaction://hlinksldjump"/>
            </p:cNvPr>
            <p:cNvSpPr/>
            <p:nvPr>
              <p:custDataLst>
                <p:tags r:id="rId8"/>
              </p:custDataLst>
            </p:nvPr>
          </p:nvSpPr>
          <p:spPr>
            <a:xfrm>
              <a:off x="3148097" y="2096516"/>
              <a:ext cx="2527472" cy="363817"/>
            </a:xfrm>
            <a:prstGeom prst="rect">
              <a:avLst/>
            </a:prstGeom>
            <a:solidFill>
              <a:srgbClr val="DAA7E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000" tIns="0" rIns="405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00" b="1" dirty="0">
                  <a:solidFill>
                    <a:srgbClr val="FFFFFF"/>
                  </a:solidFill>
                  <a:cs typeface="+mn-ea"/>
                  <a:sym typeface="+mn-lt"/>
                </a:rPr>
                <a:t>流行舞蹈的分类</a:t>
              </a:r>
              <a:endParaRPr lang="zh-CN" altLang="en-US" sz="1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MH_Number_2">
              <a:hlinkClick r:id="rId7" action="ppaction://hlinksldjump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2670186" y="1994794"/>
              <a:ext cx="477452" cy="465539"/>
            </a:xfrm>
            <a:custGeom>
              <a:avLst/>
              <a:gdLst>
                <a:gd name="connsiteX0" fmla="*/ 0 w 640080"/>
                <a:gd name="connsiteY0" fmla="*/ 0 h 662940"/>
                <a:gd name="connsiteX1" fmla="*/ 0 w 640080"/>
                <a:gd name="connsiteY1" fmla="*/ 502920 h 662940"/>
                <a:gd name="connsiteX2" fmla="*/ 640080 w 640080"/>
                <a:gd name="connsiteY2" fmla="*/ 662940 h 662940"/>
                <a:gd name="connsiteX3" fmla="*/ 640080 w 640080"/>
                <a:gd name="connsiteY3" fmla="*/ 160020 h 662940"/>
                <a:gd name="connsiteX4" fmla="*/ 0 w 640080"/>
                <a:gd name="connsiteY4" fmla="*/ 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662940">
                  <a:moveTo>
                    <a:pt x="0" y="0"/>
                  </a:moveTo>
                  <a:lnTo>
                    <a:pt x="0" y="502920"/>
                  </a:lnTo>
                  <a:lnTo>
                    <a:pt x="640080" y="662940"/>
                  </a:lnTo>
                  <a:lnTo>
                    <a:pt x="640080" y="160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36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800" b="1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sz="18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16731" y="3384157"/>
            <a:ext cx="4130675" cy="598171"/>
            <a:chOff x="2541921" y="2747210"/>
            <a:chExt cx="2980639" cy="431632"/>
          </a:xfrm>
        </p:grpSpPr>
        <p:sp>
          <p:nvSpPr>
            <p:cNvPr id="21" name="MH_Entry_3">
              <a:hlinkClick r:id="rId10" action="ppaction://hlinksldjump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995088" y="2815024"/>
              <a:ext cx="2527472" cy="363817"/>
            </a:xfrm>
            <a:prstGeom prst="rect">
              <a:avLst/>
            </a:prstGeom>
            <a:solidFill>
              <a:srgbClr val="DAA7E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81000" tIns="0" rIns="405000" bIns="0" anchor="ctr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00" b="1" dirty="0">
                  <a:solidFill>
                    <a:srgbClr val="FFFFFF"/>
                  </a:solidFill>
                  <a:cs typeface="+mn-ea"/>
                  <a:sym typeface="+mn-lt"/>
                </a:rPr>
                <a:t>流行舞蹈作品鉴赏</a:t>
              </a:r>
              <a:endParaRPr lang="zh-CN" altLang="en-US" sz="1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MH_Number_3">
              <a:hlinkClick r:id="rId10" action="ppaction://hlinksldjump"/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541921" y="2747210"/>
              <a:ext cx="452251" cy="431632"/>
            </a:xfrm>
            <a:custGeom>
              <a:avLst/>
              <a:gdLst>
                <a:gd name="connsiteX0" fmla="*/ 0 w 640080"/>
                <a:gd name="connsiteY0" fmla="*/ 0 h 662940"/>
                <a:gd name="connsiteX1" fmla="*/ 0 w 640080"/>
                <a:gd name="connsiteY1" fmla="*/ 502920 h 662940"/>
                <a:gd name="connsiteX2" fmla="*/ 640080 w 640080"/>
                <a:gd name="connsiteY2" fmla="*/ 662940 h 662940"/>
                <a:gd name="connsiteX3" fmla="*/ 640080 w 640080"/>
                <a:gd name="connsiteY3" fmla="*/ 160020 h 662940"/>
                <a:gd name="connsiteX4" fmla="*/ 0 w 640080"/>
                <a:gd name="connsiteY4" fmla="*/ 0 h 66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0080" h="662940">
                  <a:moveTo>
                    <a:pt x="0" y="0"/>
                  </a:moveTo>
                  <a:lnTo>
                    <a:pt x="0" y="502920"/>
                  </a:lnTo>
                  <a:lnTo>
                    <a:pt x="640080" y="662940"/>
                  </a:lnTo>
                  <a:lnTo>
                    <a:pt x="640080" y="160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36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1800" b="1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 sz="1800" b="1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60919" y="368910"/>
            <a:ext cx="1749028" cy="1305192"/>
            <a:chOff x="3034281" y="2742843"/>
            <a:chExt cx="1859557" cy="1387673"/>
          </a:xfrm>
        </p:grpSpPr>
        <p:sp>
          <p:nvSpPr>
            <p:cNvPr id="44038" name="任意多边形 21"/>
            <p:cNvSpPr/>
            <p:nvPr>
              <p:custDataLst>
                <p:tags r:id="rId1"/>
              </p:custDataLst>
            </p:nvPr>
          </p:nvSpPr>
          <p:spPr bwMode="auto">
            <a:xfrm rot="-5400000">
              <a:off x="3270223" y="2506901"/>
              <a:ext cx="1387673" cy="1859557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271" tIns="34136" rIns="68271" bIns="34136"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2"/>
              </p:custDataLst>
            </p:nvPr>
          </p:nvSpPr>
          <p:spPr>
            <a:xfrm>
              <a:off x="3207579" y="2907053"/>
              <a:ext cx="1072788" cy="1059475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3"/>
              </p:custDataLst>
            </p:nvPr>
          </p:nvSpPr>
          <p:spPr>
            <a:xfrm>
              <a:off x="3207242" y="3204688"/>
              <a:ext cx="1116663" cy="463813"/>
            </a:xfrm>
            <a:prstGeom prst="rect">
              <a:avLst/>
            </a:prstGeom>
            <a:noFill/>
          </p:spPr>
          <p:txBody>
            <a:bodyPr wrap="none" lIns="68271" tIns="34136" rIns="68271" bIns="34136">
              <a:spAutoFit/>
            </a:bodyPr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踢踏舞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3432175" y="72326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 algn="ctr"/>
            <a:r>
              <a:rPr lang="zh-CN" sz="2400" b="1">
                <a:ea typeface="宋体" panose="02010600030101010101" pitchFamily="2" charset="-122"/>
              </a:rPr>
              <a:t>《大河之舞》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18230" y="1438275"/>
            <a:ext cx="5208270" cy="28930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1">
                <a:ea typeface="宋体" panose="02010600030101010101" pitchFamily="2" charset="-122"/>
              </a:rPr>
              <a:t>一、基本信息</a:t>
            </a:r>
            <a:endParaRPr lang="zh-CN" sz="1800" b="1">
              <a:ea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ea typeface="宋体" panose="02010600030101010101" pitchFamily="2" charset="-122"/>
              </a:rPr>
              <a:t> 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首演时间：1995年2月9日</a:t>
            </a:r>
            <a:endParaRPr 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策划兼制片人：莫雅·多何第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总 编 导：约翰·麦科尔根</a:t>
            </a:r>
            <a:endParaRPr 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舞蹈编导：迈克尔·弗莱利</a:t>
            </a:r>
            <a:endParaRPr 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编   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曲：尼克·英格拉姆、比尔·维兰</a:t>
            </a:r>
            <a:endParaRPr 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演出单位：大河之舞爱尔兰舞蹈团</a:t>
            </a:r>
            <a:endParaRPr 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7. 获奖情况：荣获1997年“格莱美”最佳唱片奖、年度最佳音乐剧，连续十年欧美票房排行冠军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6" name="图片 105"/>
          <p:cNvPicPr/>
          <p:nvPr/>
        </p:nvPicPr>
        <p:blipFill>
          <a:blip r:embed="rId4"/>
          <a:srcRect r="22710" b="2235"/>
          <a:stretch>
            <a:fillRect/>
          </a:stretch>
        </p:blipFill>
        <p:spPr>
          <a:xfrm>
            <a:off x="212725" y="1896110"/>
            <a:ext cx="3156585" cy="1978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9494" y="358115"/>
            <a:ext cx="1749028" cy="1305192"/>
            <a:chOff x="3034281" y="2742843"/>
            <a:chExt cx="1859557" cy="1387673"/>
          </a:xfrm>
        </p:grpSpPr>
        <p:sp>
          <p:nvSpPr>
            <p:cNvPr id="44038" name="任意多边形 21"/>
            <p:cNvSpPr/>
            <p:nvPr>
              <p:custDataLst>
                <p:tags r:id="rId1"/>
              </p:custDataLst>
            </p:nvPr>
          </p:nvSpPr>
          <p:spPr bwMode="auto">
            <a:xfrm rot="-5400000">
              <a:off x="3270223" y="2506901"/>
              <a:ext cx="1387673" cy="1859557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68271" tIns="34136" rIns="68271" bIns="34136"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2"/>
              </p:custDataLst>
            </p:nvPr>
          </p:nvSpPr>
          <p:spPr>
            <a:xfrm>
              <a:off x="3207579" y="2907053"/>
              <a:ext cx="1072788" cy="1059475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3"/>
              </p:custDataLst>
            </p:nvPr>
          </p:nvSpPr>
          <p:spPr>
            <a:xfrm>
              <a:off x="3207242" y="3204688"/>
              <a:ext cx="1116663" cy="463813"/>
            </a:xfrm>
            <a:prstGeom prst="rect">
              <a:avLst/>
            </a:prstGeom>
            <a:noFill/>
          </p:spPr>
          <p:txBody>
            <a:bodyPr wrap="none" lIns="68271" tIns="34136" rIns="68271" bIns="34136">
              <a:spAutoFit/>
            </a:bodyPr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踢踏舞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92" name="图片 1" descr="IMG_2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10" y="2242185"/>
            <a:ext cx="3312795" cy="1971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3785870" y="663575"/>
            <a:ext cx="425513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 algn="ctr"/>
            <a:r>
              <a:rPr lang="zh-CN" sz="2400" b="1">
                <a:ea typeface="宋体" panose="02010600030101010101" pitchFamily="2" charset="-122"/>
              </a:rPr>
              <a:t>《踢踏狗》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5870" y="1468120"/>
            <a:ext cx="4846320" cy="31032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一、基本信息</a:t>
            </a:r>
            <a:endParaRPr lang="en-US" sz="1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 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首映时间：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1995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2. 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导演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设计师：奈杰而·特里菲特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3. 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    舞：迪恩·佩瑞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4. 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    曲：安德鲁·维基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   5. 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演出团体：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TAP DOGS    6. 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获奖情况：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1996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年奥利佛奖；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1997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年意大利的帕格斯大奖、纽约欧贝奖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1998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“MO”</a:t>
            </a:r>
            <a:r>
              <a:rPr lang="zh-CN" sz="1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娱乐奖及澳洲最佳舞蹈大奖等十余项国际大奖。</a:t>
            </a:r>
            <a:endParaRPr lang="zh-CN" altLang="en-US" sz="1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48330" y="80645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电影《舞出我人生》（第一部）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2160" y="1518285"/>
            <a:ext cx="4599305" cy="33058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1">
                <a:solidFill>
                  <a:schemeClr val="tx1"/>
                </a:solidFill>
                <a:ea typeface="宋体" panose="02010600030101010101" pitchFamily="2" charset="-122"/>
              </a:rPr>
              <a:t>一、基本信息</a:t>
            </a:r>
            <a:endParaRPr lang="zh-CN" sz="18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首映时间：2006年8月11日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编    剧：Duane Adler、梅莉莎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罗森伯格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导    演：安妮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弗莱彻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主    演：查宁·塔图姆、珍娜·迪万等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获奖情况：2007年青少年选择奖最佳剧情电影男演员（提名），青少年选择奖最佳剧情电影（提名），青少年选择奖最佳电影跳舞戏 珍娜·迪万、查宁·塔图姆获奖。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455295" y="506095"/>
            <a:ext cx="2281555" cy="3021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7962" y="266040"/>
            <a:ext cx="1747837" cy="1305192"/>
            <a:chOff x="6949604" y="2742843"/>
            <a:chExt cx="1858291" cy="1387673"/>
          </a:xfrm>
        </p:grpSpPr>
        <p:sp>
          <p:nvSpPr>
            <p:cNvPr id="44046" name="任意多边形 27"/>
            <p:cNvSpPr/>
            <p:nvPr/>
          </p:nvSpPr>
          <p:spPr bwMode="auto">
            <a:xfrm rot="-5400000">
              <a:off x="7184913" y="2507534"/>
              <a:ext cx="1387673" cy="1858291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122123" y="2907053"/>
              <a:ext cx="1072788" cy="1059475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192396" y="3102744"/>
              <a:ext cx="900622" cy="529301"/>
            </a:xfrm>
            <a:prstGeom prst="rect">
              <a:avLst/>
            </a:prstGeom>
            <a:noFill/>
          </p:spPr>
          <p:txBody>
            <a:bodyPr wrap="none" lIns="68271" tIns="34136" rIns="68271" bIns="34136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街舞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435860" y="630555"/>
            <a:ext cx="5969000" cy="57594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电影《舞出我人生》（第一部）结尾舞段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1416685"/>
            <a:ext cx="5144135" cy="3127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117" y="302870"/>
            <a:ext cx="1747837" cy="1305192"/>
            <a:chOff x="6949604" y="2742843"/>
            <a:chExt cx="1858291" cy="1387673"/>
          </a:xfrm>
        </p:grpSpPr>
        <p:sp>
          <p:nvSpPr>
            <p:cNvPr id="44046" name="任意多边形 27"/>
            <p:cNvSpPr/>
            <p:nvPr/>
          </p:nvSpPr>
          <p:spPr bwMode="auto">
            <a:xfrm rot="-5400000">
              <a:off x="7184913" y="2507534"/>
              <a:ext cx="1387673" cy="1858291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122123" y="2907053"/>
              <a:ext cx="1072788" cy="1059475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201848" y="3020378"/>
              <a:ext cx="900622" cy="529301"/>
            </a:xfrm>
            <a:prstGeom prst="rect">
              <a:avLst/>
            </a:prstGeom>
            <a:noFill/>
          </p:spPr>
          <p:txBody>
            <a:bodyPr wrap="none" lIns="68271" tIns="34136" rIns="68271" bIns="34136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街舞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2246630" y="991870"/>
            <a:ext cx="2551430" cy="7296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 algn="ctr"/>
            <a:r>
              <a:rPr 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《黄</a:t>
            </a:r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r>
              <a:rPr 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河》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82" name="图片 7" descr="IMG_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47740" y="2781935"/>
            <a:ext cx="3096260" cy="2067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32130" y="1688465"/>
            <a:ext cx="5295265" cy="265620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1800" b="1">
                <a:ea typeface="宋体" panose="02010600030101010101" pitchFamily="2" charset="-122"/>
              </a:rPr>
              <a:t>一、基本信息</a:t>
            </a:r>
            <a:endParaRPr lang="zh-CN" sz="1800" b="1">
              <a:ea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首演时间：2018年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总 编 导：夏广兴</a:t>
            </a:r>
            <a:b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编    导：毛伟伟、夏锐、吕龙、郭晖、林清景、王渊震、齐承志</a:t>
            </a:r>
            <a:b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音    乐：钢琴协奏曲《黄河》第四乐章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 演出单位：中国舞蹈家协会街舞委员会、河南省舞蹈家协会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6. 获奖情况：中国舞蹈“荷花奖”当代舞奖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6047740" y="457200"/>
            <a:ext cx="3095625" cy="221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439545"/>
            <a:ext cx="2605405" cy="3743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6241085" y="3021750"/>
            <a:ext cx="2886235" cy="21217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99398" y="4080303"/>
            <a:ext cx="1480593" cy="10631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7517130" y="1548130"/>
            <a:ext cx="943610" cy="27305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234403" y="1711030"/>
            <a:ext cx="29413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感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谢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观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看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241085" y="3021750"/>
            <a:ext cx="2886235" cy="21217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9402" y="296979"/>
            <a:ext cx="15440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cs typeface="+mn-ea"/>
                <a:sym typeface="+mn-lt"/>
              </a:rPr>
              <a:t>目录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rgbClr val="FF0000"/>
                </a:solidFill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0" name="MH_Title"/>
          <p:cNvSpPr/>
          <p:nvPr>
            <p:custDataLst>
              <p:tags r:id="rId4"/>
            </p:custDataLst>
          </p:nvPr>
        </p:nvSpPr>
        <p:spPr>
          <a:xfrm>
            <a:off x="2476500" y="2175510"/>
            <a:ext cx="4208780" cy="480695"/>
          </a:xfrm>
          <a:prstGeom prst="rect">
            <a:avLst/>
          </a:prstGeom>
          <a:solidFill>
            <a:srgbClr val="C677D3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81000" tIns="0" rIns="405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100" b="1" dirty="0">
                <a:solidFill>
                  <a:srgbClr val="FFFFFF"/>
                </a:solidFill>
                <a:cs typeface="+mn-ea"/>
                <a:sym typeface="+mn-lt"/>
              </a:rPr>
              <a:t>流行舞蹈的释义与特征</a:t>
            </a:r>
            <a:endParaRPr lang="zh-CN" altLang="en-US" sz="21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MH_Number"/>
          <p:cNvSpPr/>
          <p:nvPr>
            <p:custDataLst>
              <p:tags r:id="rId5"/>
            </p:custDataLst>
          </p:nvPr>
        </p:nvSpPr>
        <p:spPr>
          <a:xfrm>
            <a:off x="1896202" y="1982862"/>
            <a:ext cx="580291" cy="673426"/>
          </a:xfrm>
          <a:custGeom>
            <a:avLst/>
            <a:gdLst>
              <a:gd name="connsiteX0" fmla="*/ 0 w 640080"/>
              <a:gd name="connsiteY0" fmla="*/ 0 h 662940"/>
              <a:gd name="connsiteX1" fmla="*/ 0 w 640080"/>
              <a:gd name="connsiteY1" fmla="*/ 502920 h 662940"/>
              <a:gd name="connsiteX2" fmla="*/ 640080 w 640080"/>
              <a:gd name="connsiteY2" fmla="*/ 662940 h 662940"/>
              <a:gd name="connsiteX3" fmla="*/ 640080 w 640080"/>
              <a:gd name="connsiteY3" fmla="*/ 160020 h 662940"/>
              <a:gd name="connsiteX4" fmla="*/ 0 w 640080"/>
              <a:gd name="connsiteY4" fmla="*/ 0 h 662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0080" h="662940">
                <a:moveTo>
                  <a:pt x="0" y="0"/>
                </a:moveTo>
                <a:lnTo>
                  <a:pt x="0" y="502920"/>
                </a:lnTo>
                <a:lnTo>
                  <a:pt x="640080" y="662940"/>
                </a:lnTo>
                <a:lnTo>
                  <a:pt x="640080" y="160020"/>
                </a:lnTo>
                <a:lnTo>
                  <a:pt x="0" y="0"/>
                </a:lnTo>
                <a:close/>
              </a:path>
            </a:pathLst>
          </a:custGeom>
          <a:solidFill>
            <a:srgbClr val="9836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600" b="1">
                <a:solidFill>
                  <a:srgbClr val="FFFFFF"/>
                </a:solidFill>
                <a:cs typeface="+mn-ea"/>
                <a:sym typeface="+mn-lt"/>
              </a:rPr>
              <a:t>1</a:t>
            </a:r>
            <a:endParaRPr lang="zh-CN" altLang="en-US" sz="3600" b="1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4855" y="1322070"/>
            <a:ext cx="7395845" cy="12160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ea typeface="宋体" panose="02010600030101010101" pitchFamily="2" charset="-122"/>
              </a:rPr>
              <a:t>       </a:t>
            </a:r>
            <a:r>
              <a:rPr lang="zh-CN" sz="1800" b="0">
                <a:ea typeface="宋体" panose="02010600030101010101" pitchFamily="2" charset="-122"/>
              </a:rPr>
              <a:t>流行舞蹈是指融合了时尚的音乐元素、服装元素、舞蹈动作为一体，具备较强时代感的舞蹈。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345" y="589280"/>
            <a:ext cx="4046855" cy="5473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p>
            <a:pPr indent="284480"/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一、流行舞蹈的概念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270" y="2723515"/>
            <a:ext cx="9145270" cy="2287270"/>
            <a:chOff x="-2" y="4289"/>
            <a:chExt cx="14402" cy="3602"/>
          </a:xfrm>
        </p:grpSpPr>
        <p:grpSp>
          <p:nvGrpSpPr>
            <p:cNvPr id="10" name="组合 9"/>
            <p:cNvGrpSpPr/>
            <p:nvPr/>
          </p:nvGrpSpPr>
          <p:grpSpPr>
            <a:xfrm>
              <a:off x="-2" y="4289"/>
              <a:ext cx="9645" cy="3603"/>
              <a:chOff x="-2" y="4289"/>
              <a:chExt cx="9645" cy="3603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-2" y="5032"/>
                <a:ext cx="4458" cy="2860"/>
                <a:chOff x="-2" y="5032"/>
                <a:chExt cx="4458" cy="2860"/>
              </a:xfrm>
            </p:grpSpPr>
            <p:pic>
              <p:nvPicPr>
                <p:cNvPr id="3" name="图片 2"/>
                <p:cNvPicPr/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-2" y="5032"/>
                  <a:ext cx="4458" cy="28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4" name="文本框 3"/>
                <p:cNvSpPr txBox="1"/>
                <p:nvPr/>
              </p:nvSpPr>
              <p:spPr>
                <a:xfrm>
                  <a:off x="2614" y="5152"/>
                  <a:ext cx="1754" cy="60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>
                  <a:noAutofit/>
                </a:bodyPr>
                <a:p>
                  <a:pPr indent="284480"/>
                  <a:r>
                    <a:rPr lang="zh-CN" altLang="en-US" sz="1400" b="1">
                      <a:solidFill>
                        <a:schemeClr val="bg1"/>
                      </a:solidFill>
                      <a:ea typeface="宋体" panose="02010600030101010101" pitchFamily="2" charset="-122"/>
                    </a:rPr>
                    <a:t>爵士舞</a:t>
                  </a:r>
                  <a:endParaRPr lang="zh-CN" altLang="en-US" sz="1400" b="1">
                    <a:solidFill>
                      <a:schemeClr val="bg1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4483" y="4289"/>
                <a:ext cx="5160" cy="3602"/>
                <a:chOff x="4483" y="4289"/>
                <a:chExt cx="5160" cy="3602"/>
              </a:xfrm>
            </p:grpSpPr>
            <p:pic>
              <p:nvPicPr>
                <p:cNvPr id="110" name="图片 109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4483" y="4289"/>
                  <a:ext cx="5161" cy="36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5" name="文本框 4"/>
                <p:cNvSpPr txBox="1"/>
                <p:nvPr/>
              </p:nvSpPr>
              <p:spPr>
                <a:xfrm>
                  <a:off x="7749" y="4339"/>
                  <a:ext cx="1754" cy="60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>
                  <a:noAutofit/>
                </a:bodyPr>
                <a:p>
                  <a:pPr indent="284480"/>
                  <a:r>
                    <a:rPr lang="zh-CN" altLang="en-US" sz="1400" b="1">
                      <a:solidFill>
                        <a:schemeClr val="bg1"/>
                      </a:solidFill>
                      <a:ea typeface="宋体" panose="02010600030101010101" pitchFamily="2" charset="-122"/>
                    </a:rPr>
                    <a:t>踢踏舞</a:t>
                  </a:r>
                  <a:endParaRPr lang="zh-CN" altLang="en-US" sz="1400" b="1">
                    <a:solidFill>
                      <a:schemeClr val="bg1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9644" y="5152"/>
              <a:ext cx="4756" cy="2692"/>
              <a:chOff x="9644" y="5152"/>
              <a:chExt cx="4756" cy="2692"/>
            </a:xfrm>
          </p:grpSpPr>
          <p:pic>
            <p:nvPicPr>
              <p:cNvPr id="104" name="图片 10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44" y="5218"/>
                <a:ext cx="4660" cy="262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12646" y="5152"/>
                <a:ext cx="1754" cy="6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2"/>
              </a:lnRef>
              <a:fillRef idx="1">
                <a:schemeClr val="lt1"/>
              </a:fillRef>
              <a:effectRef idx="0">
                <a:schemeClr val="accent2"/>
              </a:effectRef>
              <a:fontRef idx="minor">
                <a:schemeClr val="dk1"/>
              </a:fontRef>
            </p:style>
            <p:txBody>
              <a:bodyPr>
                <a:noAutofit/>
              </a:bodyPr>
              <a:p>
                <a:pPr indent="284480"/>
                <a:r>
                  <a:rPr lang="zh-CN" altLang="en-US" sz="1400" b="1">
                    <a:solidFill>
                      <a:schemeClr val="bg1"/>
                    </a:solidFill>
                    <a:ea typeface="宋体" panose="02010600030101010101" pitchFamily="2" charset="-122"/>
                  </a:rPr>
                  <a:t>街舞</a:t>
                </a:r>
                <a:endParaRPr lang="zh-CN" altLang="en-US" sz="1400" b="1">
                  <a:solidFill>
                    <a:schemeClr val="bg1"/>
                  </a:solidFill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8514" y="1924683"/>
            <a:ext cx="1847850" cy="1387502"/>
            <a:chOff x="4968865" y="2012379"/>
            <a:chExt cx="1964624" cy="1475184"/>
          </a:xfrm>
        </p:grpSpPr>
        <p:sp>
          <p:nvSpPr>
            <p:cNvPr id="41" name="Freeform 23"/>
            <p:cNvSpPr/>
            <p:nvPr/>
          </p:nvSpPr>
          <p:spPr bwMode="auto">
            <a:xfrm>
              <a:off x="4968865" y="2012379"/>
              <a:ext cx="1964624" cy="1475184"/>
            </a:xfrm>
            <a:custGeom>
              <a:avLst/>
              <a:gdLst>
                <a:gd name="T0" fmla="*/ 597 w 1521"/>
                <a:gd name="T1" fmla="*/ 0 h 1156"/>
                <a:gd name="T2" fmla="*/ 578 w 1521"/>
                <a:gd name="T3" fmla="*/ 0 h 1156"/>
                <a:gd name="T4" fmla="*/ 565 w 1521"/>
                <a:gd name="T5" fmla="*/ 0 h 1156"/>
                <a:gd name="T6" fmla="*/ 552 w 1521"/>
                <a:gd name="T7" fmla="*/ 0 h 1156"/>
                <a:gd name="T8" fmla="*/ 0 w 1521"/>
                <a:gd name="T9" fmla="*/ 578 h 1156"/>
                <a:gd name="T10" fmla="*/ 552 w 1521"/>
                <a:gd name="T11" fmla="*/ 1156 h 1156"/>
                <a:gd name="T12" fmla="*/ 565 w 1521"/>
                <a:gd name="T13" fmla="*/ 1156 h 1156"/>
                <a:gd name="T14" fmla="*/ 578 w 1521"/>
                <a:gd name="T15" fmla="*/ 1156 h 1156"/>
                <a:gd name="T16" fmla="*/ 597 w 1521"/>
                <a:gd name="T17" fmla="*/ 1156 h 1156"/>
                <a:gd name="T18" fmla="*/ 1521 w 1521"/>
                <a:gd name="T19" fmla="*/ 578 h 1156"/>
                <a:gd name="T20" fmla="*/ 597 w 1521"/>
                <a:gd name="T21" fmla="*/ 0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1" h="1156">
                  <a:moveTo>
                    <a:pt x="597" y="0"/>
                  </a:moveTo>
                  <a:cubicBezTo>
                    <a:pt x="591" y="0"/>
                    <a:pt x="585" y="0"/>
                    <a:pt x="578" y="0"/>
                  </a:cubicBezTo>
                  <a:cubicBezTo>
                    <a:pt x="574" y="0"/>
                    <a:pt x="569" y="0"/>
                    <a:pt x="565" y="0"/>
                  </a:cubicBezTo>
                  <a:cubicBezTo>
                    <a:pt x="560" y="0"/>
                    <a:pt x="556" y="0"/>
                    <a:pt x="552" y="0"/>
                  </a:cubicBezTo>
                  <a:cubicBezTo>
                    <a:pt x="245" y="14"/>
                    <a:pt x="0" y="267"/>
                    <a:pt x="0" y="578"/>
                  </a:cubicBezTo>
                  <a:cubicBezTo>
                    <a:pt x="0" y="889"/>
                    <a:pt x="245" y="1142"/>
                    <a:pt x="552" y="1156"/>
                  </a:cubicBezTo>
                  <a:cubicBezTo>
                    <a:pt x="556" y="1156"/>
                    <a:pt x="560" y="1156"/>
                    <a:pt x="565" y="1156"/>
                  </a:cubicBezTo>
                  <a:cubicBezTo>
                    <a:pt x="569" y="1156"/>
                    <a:pt x="574" y="1156"/>
                    <a:pt x="578" y="1156"/>
                  </a:cubicBezTo>
                  <a:cubicBezTo>
                    <a:pt x="585" y="1156"/>
                    <a:pt x="591" y="1156"/>
                    <a:pt x="597" y="1156"/>
                  </a:cubicBezTo>
                  <a:cubicBezTo>
                    <a:pt x="1165" y="1144"/>
                    <a:pt x="1521" y="578"/>
                    <a:pt x="1521" y="578"/>
                  </a:cubicBezTo>
                  <a:cubicBezTo>
                    <a:pt x="1521" y="578"/>
                    <a:pt x="1165" y="12"/>
                    <a:pt x="597" y="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Oval 15"/>
            <p:cNvSpPr>
              <a:spLocks noChangeArrowheads="1"/>
            </p:cNvSpPr>
            <p:nvPr/>
          </p:nvSpPr>
          <p:spPr bwMode="auto">
            <a:xfrm>
              <a:off x="5105579" y="2147396"/>
              <a:ext cx="1220295" cy="1205151"/>
            </a:xfrm>
            <a:prstGeom prst="ellipse">
              <a:avLst/>
            </a:prstGeom>
            <a:solidFill>
              <a:schemeClr val="accent1"/>
            </a:solidFill>
            <a:ln w="22225">
              <a:noFill/>
            </a:ln>
            <a:effectLst>
              <a:innerShdw blurRad="152400" dist="762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72264" y="566481"/>
            <a:ext cx="1404938" cy="1824918"/>
            <a:chOff x="6395496" y="603452"/>
            <a:chExt cx="1493722" cy="1940243"/>
          </a:xfrm>
        </p:grpSpPr>
        <p:sp>
          <p:nvSpPr>
            <p:cNvPr id="40" name="Freeform 13"/>
            <p:cNvSpPr/>
            <p:nvPr/>
          </p:nvSpPr>
          <p:spPr bwMode="auto">
            <a:xfrm>
              <a:off x="6395496" y="603452"/>
              <a:ext cx="1493722" cy="1940243"/>
            </a:xfrm>
            <a:custGeom>
              <a:avLst/>
              <a:gdLst>
                <a:gd name="T0" fmla="*/ 1156 w 1156"/>
                <a:gd name="T1" fmla="*/ 597 h 1521"/>
                <a:gd name="T2" fmla="*/ 1156 w 1156"/>
                <a:gd name="T3" fmla="*/ 578 h 1521"/>
                <a:gd name="T4" fmla="*/ 1156 w 1156"/>
                <a:gd name="T5" fmla="*/ 565 h 1521"/>
                <a:gd name="T6" fmla="*/ 1156 w 1156"/>
                <a:gd name="T7" fmla="*/ 552 h 1521"/>
                <a:gd name="T8" fmla="*/ 578 w 1156"/>
                <a:gd name="T9" fmla="*/ 0 h 1521"/>
                <a:gd name="T10" fmla="*/ 0 w 1156"/>
                <a:gd name="T11" fmla="*/ 552 h 1521"/>
                <a:gd name="T12" fmla="*/ 0 w 1156"/>
                <a:gd name="T13" fmla="*/ 565 h 1521"/>
                <a:gd name="T14" fmla="*/ 0 w 1156"/>
                <a:gd name="T15" fmla="*/ 578 h 1521"/>
                <a:gd name="T16" fmla="*/ 0 w 1156"/>
                <a:gd name="T17" fmla="*/ 597 h 1521"/>
                <a:gd name="T18" fmla="*/ 578 w 1156"/>
                <a:gd name="T19" fmla="*/ 1521 h 1521"/>
                <a:gd name="T20" fmla="*/ 1156 w 1156"/>
                <a:gd name="T21" fmla="*/ 597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6" h="1521">
                  <a:moveTo>
                    <a:pt x="1156" y="597"/>
                  </a:moveTo>
                  <a:cubicBezTo>
                    <a:pt x="1156" y="591"/>
                    <a:pt x="1156" y="585"/>
                    <a:pt x="1156" y="578"/>
                  </a:cubicBezTo>
                  <a:cubicBezTo>
                    <a:pt x="1156" y="574"/>
                    <a:pt x="1156" y="569"/>
                    <a:pt x="1156" y="565"/>
                  </a:cubicBezTo>
                  <a:cubicBezTo>
                    <a:pt x="1156" y="560"/>
                    <a:pt x="1156" y="556"/>
                    <a:pt x="1156" y="552"/>
                  </a:cubicBezTo>
                  <a:cubicBezTo>
                    <a:pt x="1142" y="245"/>
                    <a:pt x="889" y="0"/>
                    <a:pt x="578" y="0"/>
                  </a:cubicBezTo>
                  <a:cubicBezTo>
                    <a:pt x="267" y="0"/>
                    <a:pt x="14" y="245"/>
                    <a:pt x="0" y="552"/>
                  </a:cubicBezTo>
                  <a:cubicBezTo>
                    <a:pt x="0" y="556"/>
                    <a:pt x="0" y="560"/>
                    <a:pt x="0" y="565"/>
                  </a:cubicBezTo>
                  <a:cubicBezTo>
                    <a:pt x="0" y="569"/>
                    <a:pt x="0" y="574"/>
                    <a:pt x="0" y="578"/>
                  </a:cubicBezTo>
                  <a:cubicBezTo>
                    <a:pt x="0" y="585"/>
                    <a:pt x="0" y="591"/>
                    <a:pt x="0" y="597"/>
                  </a:cubicBezTo>
                  <a:cubicBezTo>
                    <a:pt x="12" y="1165"/>
                    <a:pt x="578" y="1521"/>
                    <a:pt x="578" y="1521"/>
                  </a:cubicBezTo>
                  <a:cubicBezTo>
                    <a:pt x="578" y="1521"/>
                    <a:pt x="1144" y="1165"/>
                    <a:pt x="1156" y="597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6532210" y="738469"/>
              <a:ext cx="1220295" cy="1205151"/>
            </a:xfrm>
            <a:prstGeom prst="ellipse">
              <a:avLst/>
            </a:prstGeom>
            <a:solidFill>
              <a:schemeClr val="accent3"/>
            </a:solidFill>
            <a:ln w="22225">
              <a:noFill/>
            </a:ln>
            <a:effectLst>
              <a:innerShdw blurRad="152400" dist="762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549" name="Freeform 8"/>
            <p:cNvSpPr/>
            <p:nvPr/>
          </p:nvSpPr>
          <p:spPr bwMode="auto">
            <a:xfrm>
              <a:off x="7123703" y="1255374"/>
              <a:ext cx="63269" cy="16035"/>
            </a:xfrm>
            <a:custGeom>
              <a:avLst/>
              <a:gdLst>
                <a:gd name="T0" fmla="*/ 130175 w 35"/>
                <a:gd name="T1" fmla="*/ 14817 h 9"/>
                <a:gd name="T2" fmla="*/ 111579 w 35"/>
                <a:gd name="T3" fmla="*/ 33338 h 9"/>
                <a:gd name="T4" fmla="*/ 18596 w 35"/>
                <a:gd name="T5" fmla="*/ 33338 h 9"/>
                <a:gd name="T6" fmla="*/ 0 w 35"/>
                <a:gd name="T7" fmla="*/ 14817 h 9"/>
                <a:gd name="T8" fmla="*/ 0 w 35"/>
                <a:gd name="T9" fmla="*/ 14817 h 9"/>
                <a:gd name="T10" fmla="*/ 18596 w 35"/>
                <a:gd name="T11" fmla="*/ 0 h 9"/>
                <a:gd name="T12" fmla="*/ 111579 w 35"/>
                <a:gd name="T13" fmla="*/ 0 h 9"/>
                <a:gd name="T14" fmla="*/ 130175 w 35"/>
                <a:gd name="T15" fmla="*/ 1481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" h="9">
                  <a:moveTo>
                    <a:pt x="35" y="4"/>
                  </a:moveTo>
                  <a:cubicBezTo>
                    <a:pt x="35" y="7"/>
                    <a:pt x="32" y="9"/>
                    <a:pt x="3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0"/>
                    <a:pt x="35" y="2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546" name="文本框 68"/>
            <p:cNvSpPr txBox="1">
              <a:spLocks noChangeArrowheads="1"/>
            </p:cNvSpPr>
            <p:nvPr/>
          </p:nvSpPr>
          <p:spPr bwMode="auto">
            <a:xfrm>
              <a:off x="6654745" y="1089545"/>
              <a:ext cx="1000540" cy="417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271" tIns="34136" rIns="68271" bIns="34136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艺术</a:t>
              </a: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29301" y="1924683"/>
            <a:ext cx="1847850" cy="1387502"/>
            <a:chOff x="7351225" y="2012379"/>
            <a:chExt cx="1964624" cy="1475184"/>
          </a:xfrm>
        </p:grpSpPr>
        <p:sp>
          <p:nvSpPr>
            <p:cNvPr id="39" name="Freeform 32"/>
            <p:cNvSpPr/>
            <p:nvPr/>
          </p:nvSpPr>
          <p:spPr bwMode="auto">
            <a:xfrm>
              <a:off x="7351225" y="2012379"/>
              <a:ext cx="1964624" cy="1475184"/>
            </a:xfrm>
            <a:custGeom>
              <a:avLst/>
              <a:gdLst>
                <a:gd name="T0" fmla="*/ 924 w 1521"/>
                <a:gd name="T1" fmla="*/ 1156 h 1156"/>
                <a:gd name="T2" fmla="*/ 943 w 1521"/>
                <a:gd name="T3" fmla="*/ 1156 h 1156"/>
                <a:gd name="T4" fmla="*/ 956 w 1521"/>
                <a:gd name="T5" fmla="*/ 1156 h 1156"/>
                <a:gd name="T6" fmla="*/ 969 w 1521"/>
                <a:gd name="T7" fmla="*/ 1156 h 1156"/>
                <a:gd name="T8" fmla="*/ 1521 w 1521"/>
                <a:gd name="T9" fmla="*/ 578 h 1156"/>
                <a:gd name="T10" fmla="*/ 969 w 1521"/>
                <a:gd name="T11" fmla="*/ 0 h 1156"/>
                <a:gd name="T12" fmla="*/ 956 w 1521"/>
                <a:gd name="T13" fmla="*/ 0 h 1156"/>
                <a:gd name="T14" fmla="*/ 943 w 1521"/>
                <a:gd name="T15" fmla="*/ 0 h 1156"/>
                <a:gd name="T16" fmla="*/ 924 w 1521"/>
                <a:gd name="T17" fmla="*/ 0 h 1156"/>
                <a:gd name="T18" fmla="*/ 0 w 1521"/>
                <a:gd name="T19" fmla="*/ 578 h 1156"/>
                <a:gd name="T20" fmla="*/ 924 w 1521"/>
                <a:gd name="T21" fmla="*/ 1156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21" h="1156">
                  <a:moveTo>
                    <a:pt x="924" y="1156"/>
                  </a:moveTo>
                  <a:cubicBezTo>
                    <a:pt x="930" y="1156"/>
                    <a:pt x="936" y="1156"/>
                    <a:pt x="943" y="1156"/>
                  </a:cubicBezTo>
                  <a:cubicBezTo>
                    <a:pt x="947" y="1156"/>
                    <a:pt x="952" y="1156"/>
                    <a:pt x="956" y="1156"/>
                  </a:cubicBezTo>
                  <a:cubicBezTo>
                    <a:pt x="961" y="1156"/>
                    <a:pt x="965" y="1156"/>
                    <a:pt x="969" y="1156"/>
                  </a:cubicBezTo>
                  <a:cubicBezTo>
                    <a:pt x="1276" y="1142"/>
                    <a:pt x="1521" y="889"/>
                    <a:pt x="1521" y="578"/>
                  </a:cubicBezTo>
                  <a:cubicBezTo>
                    <a:pt x="1521" y="267"/>
                    <a:pt x="1276" y="14"/>
                    <a:pt x="969" y="0"/>
                  </a:cubicBezTo>
                  <a:cubicBezTo>
                    <a:pt x="965" y="0"/>
                    <a:pt x="961" y="0"/>
                    <a:pt x="956" y="0"/>
                  </a:cubicBezTo>
                  <a:cubicBezTo>
                    <a:pt x="952" y="0"/>
                    <a:pt x="947" y="0"/>
                    <a:pt x="943" y="0"/>
                  </a:cubicBezTo>
                  <a:cubicBezTo>
                    <a:pt x="936" y="0"/>
                    <a:pt x="930" y="0"/>
                    <a:pt x="924" y="0"/>
                  </a:cubicBezTo>
                  <a:cubicBezTo>
                    <a:pt x="356" y="12"/>
                    <a:pt x="0" y="578"/>
                    <a:pt x="0" y="578"/>
                  </a:cubicBezTo>
                  <a:cubicBezTo>
                    <a:pt x="0" y="578"/>
                    <a:pt x="356" y="1144"/>
                    <a:pt x="924" y="1156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Oval 19"/>
            <p:cNvSpPr>
              <a:spLocks noChangeArrowheads="1"/>
            </p:cNvSpPr>
            <p:nvPr/>
          </p:nvSpPr>
          <p:spPr bwMode="auto">
            <a:xfrm>
              <a:off x="7958840" y="2147396"/>
              <a:ext cx="1220295" cy="1205151"/>
            </a:xfrm>
            <a:prstGeom prst="ellipse">
              <a:avLst/>
            </a:prstGeom>
            <a:solidFill>
              <a:schemeClr val="accent2"/>
            </a:solidFill>
            <a:ln w="22225">
              <a:noFill/>
            </a:ln>
            <a:effectLst>
              <a:innerShdw blurRad="152400" dist="762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10364" y="2816894"/>
            <a:ext cx="1404938" cy="1824918"/>
            <a:chOff x="6395496" y="2956246"/>
            <a:chExt cx="1493722" cy="1940243"/>
          </a:xfrm>
        </p:grpSpPr>
        <p:sp>
          <p:nvSpPr>
            <p:cNvPr id="38" name="Freeform 27"/>
            <p:cNvSpPr/>
            <p:nvPr/>
          </p:nvSpPr>
          <p:spPr bwMode="auto">
            <a:xfrm>
              <a:off x="6395496" y="2956246"/>
              <a:ext cx="1493722" cy="1940243"/>
            </a:xfrm>
            <a:custGeom>
              <a:avLst/>
              <a:gdLst>
                <a:gd name="T0" fmla="*/ 0 w 1156"/>
                <a:gd name="T1" fmla="*/ 924 h 1521"/>
                <a:gd name="T2" fmla="*/ 0 w 1156"/>
                <a:gd name="T3" fmla="*/ 943 h 1521"/>
                <a:gd name="T4" fmla="*/ 0 w 1156"/>
                <a:gd name="T5" fmla="*/ 956 h 1521"/>
                <a:gd name="T6" fmla="*/ 0 w 1156"/>
                <a:gd name="T7" fmla="*/ 969 h 1521"/>
                <a:gd name="T8" fmla="*/ 578 w 1156"/>
                <a:gd name="T9" fmla="*/ 1521 h 1521"/>
                <a:gd name="T10" fmla="*/ 1156 w 1156"/>
                <a:gd name="T11" fmla="*/ 969 h 1521"/>
                <a:gd name="T12" fmla="*/ 1156 w 1156"/>
                <a:gd name="T13" fmla="*/ 956 h 1521"/>
                <a:gd name="T14" fmla="*/ 1156 w 1156"/>
                <a:gd name="T15" fmla="*/ 943 h 1521"/>
                <a:gd name="T16" fmla="*/ 1156 w 1156"/>
                <a:gd name="T17" fmla="*/ 924 h 1521"/>
                <a:gd name="T18" fmla="*/ 578 w 1156"/>
                <a:gd name="T19" fmla="*/ 0 h 1521"/>
                <a:gd name="T20" fmla="*/ 0 w 1156"/>
                <a:gd name="T21" fmla="*/ 924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6" h="1521">
                  <a:moveTo>
                    <a:pt x="0" y="924"/>
                  </a:moveTo>
                  <a:cubicBezTo>
                    <a:pt x="0" y="930"/>
                    <a:pt x="0" y="936"/>
                    <a:pt x="0" y="943"/>
                  </a:cubicBezTo>
                  <a:cubicBezTo>
                    <a:pt x="0" y="947"/>
                    <a:pt x="0" y="952"/>
                    <a:pt x="0" y="956"/>
                  </a:cubicBezTo>
                  <a:cubicBezTo>
                    <a:pt x="0" y="961"/>
                    <a:pt x="0" y="965"/>
                    <a:pt x="0" y="969"/>
                  </a:cubicBezTo>
                  <a:cubicBezTo>
                    <a:pt x="14" y="1276"/>
                    <a:pt x="267" y="1521"/>
                    <a:pt x="578" y="1521"/>
                  </a:cubicBezTo>
                  <a:cubicBezTo>
                    <a:pt x="889" y="1521"/>
                    <a:pt x="1142" y="1276"/>
                    <a:pt x="1156" y="969"/>
                  </a:cubicBezTo>
                  <a:cubicBezTo>
                    <a:pt x="1156" y="965"/>
                    <a:pt x="1156" y="961"/>
                    <a:pt x="1156" y="956"/>
                  </a:cubicBezTo>
                  <a:cubicBezTo>
                    <a:pt x="1156" y="952"/>
                    <a:pt x="1156" y="947"/>
                    <a:pt x="1156" y="943"/>
                  </a:cubicBezTo>
                  <a:cubicBezTo>
                    <a:pt x="1156" y="936"/>
                    <a:pt x="1156" y="930"/>
                    <a:pt x="1156" y="924"/>
                  </a:cubicBezTo>
                  <a:cubicBezTo>
                    <a:pt x="1144" y="356"/>
                    <a:pt x="578" y="0"/>
                    <a:pt x="578" y="0"/>
                  </a:cubicBezTo>
                  <a:cubicBezTo>
                    <a:pt x="578" y="0"/>
                    <a:pt x="12" y="356"/>
                    <a:pt x="0" y="924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lIns="68271" tIns="34136" rIns="68271" bIns="34136"/>
            <a:lstStyle/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val 17"/>
            <p:cNvSpPr>
              <a:spLocks noChangeArrowheads="1"/>
            </p:cNvSpPr>
            <p:nvPr/>
          </p:nvSpPr>
          <p:spPr bwMode="auto">
            <a:xfrm>
              <a:off x="6532210" y="3564433"/>
              <a:ext cx="1220295" cy="1205151"/>
            </a:xfrm>
            <a:prstGeom prst="ellipse">
              <a:avLst/>
            </a:prstGeom>
            <a:solidFill>
              <a:schemeClr val="accent4"/>
            </a:solidFill>
            <a:ln w="22225">
              <a:noFill/>
            </a:ln>
            <a:effectLst>
              <a:innerShdw blurRad="152400" dist="762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271" tIns="34136" rIns="68271" bIns="34136" anchor="ctr"/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072380" y="2051685"/>
            <a:ext cx="3399790" cy="20885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ea typeface="宋体" panose="02010600030101010101" pitchFamily="2" charset="-122"/>
              </a:rPr>
              <a:t>       </a:t>
            </a:r>
            <a:r>
              <a:rPr lang="zh-CN" sz="1800" b="0">
                <a:ea typeface="宋体" panose="02010600030101010101" pitchFamily="2" charset="-122"/>
              </a:rPr>
              <a:t>流行舞蹈集</a:t>
            </a:r>
            <a:r>
              <a:rPr lang="zh-CN" sz="1800" b="1">
                <a:solidFill>
                  <a:schemeClr val="accent3"/>
                </a:solidFill>
                <a:ea typeface="宋体" panose="02010600030101010101" pitchFamily="2" charset="-122"/>
              </a:rPr>
              <a:t>艺术、娱乐、健身、交际</a:t>
            </a:r>
            <a:r>
              <a:rPr lang="zh-CN" sz="1800" b="0">
                <a:ea typeface="宋体" panose="02010600030101010101" pitchFamily="2" charset="-122"/>
              </a:rPr>
              <a:t>为一体，这些功能吸引着不同愿望的参与者在舞蹈中获得享受。</a:t>
            </a:r>
            <a:endParaRPr lang="zh-CN" altLang="en-US" sz="1800" b="0">
              <a:ea typeface="宋体" panose="02010600030101010101" pitchFamily="2" charset="-122"/>
            </a:endParaRPr>
          </a:p>
        </p:txBody>
      </p:sp>
      <p:sp>
        <p:nvSpPr>
          <p:cNvPr id="6" name="文本框 6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80369" y="2424491"/>
            <a:ext cx="9410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271" tIns="34136" rIns="68271" bIns="34136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娱乐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04544" y="2424491"/>
            <a:ext cx="9410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271" tIns="34136" rIns="68271" bIns="34136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健身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6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7544" y="3759896"/>
            <a:ext cx="941070" cy="392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271" tIns="34136" rIns="68271" bIns="34136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交际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49165" y="868680"/>
            <a:ext cx="4046855" cy="5473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p>
            <a:pPr indent="284480"/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二、流行舞蹈的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功能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45770" y="660400"/>
            <a:ext cx="7997825" cy="19469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ea typeface="宋体" panose="02010600030101010101" pitchFamily="2" charset="-122"/>
              </a:rPr>
              <a:t>  </a:t>
            </a:r>
            <a:r>
              <a:rPr 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我国流行舞蹈从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20世纪70年代末、80年代初</a:t>
            </a:r>
            <a:r>
              <a:rPr 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改革开放后逐渐兴起，经历了从业余到专业、从边缘到主流、从街头到剧场的发展历程。</a:t>
            </a:r>
            <a:endParaRPr lang="zh-CN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近年来，随着全国赛事综艺、现场舞蹈竞赛等活动盛行，流行舞蹈在其表演、创作过程中，不断融入</a:t>
            </a:r>
            <a:r>
              <a:rPr lang="zh-CN" altLang="en-US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本民族的元素</a:t>
            </a:r>
            <a:r>
              <a:rPr lang="zh-CN" altLang="en-US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，凸显对民族</a:t>
            </a:r>
            <a:r>
              <a:rPr lang="zh-CN" altLang="en-US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传统文化的继承与再创造</a:t>
            </a:r>
            <a:r>
              <a:rPr lang="zh-CN" altLang="en-US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，显示出流行文化与传统文化结合的创新性发展。</a:t>
            </a:r>
            <a:endParaRPr lang="zh-CN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55895" y="2817495"/>
            <a:ext cx="3338561" cy="2024380"/>
            <a:chOff x="7991" y="4130"/>
            <a:chExt cx="5776" cy="35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991" y="4719"/>
              <a:ext cx="5671" cy="300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9064" y="4130"/>
              <a:ext cx="4703" cy="69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noAutofit/>
            </a:bodyPr>
            <a:p>
              <a:pPr indent="284480"/>
              <a:r>
                <a:rPr lang="zh-CN" altLang="en-US" sz="1600">
                  <a:solidFill>
                    <a:srgbClr val="000000"/>
                  </a:solidFill>
                  <a:ea typeface="宋体" panose="02010600030101010101" pitchFamily="2" charset="-122"/>
                </a:rPr>
                <a:t>街舞《中华雄狮》图片</a:t>
              </a:r>
              <a:endParaRPr lang="zh-CN" altLang="en-US" sz="160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4145" y="113030"/>
            <a:ext cx="4046855" cy="5473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p>
            <a:pPr indent="284480"/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三、我国流行舞蹈的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发展</a:t>
            </a:r>
            <a:endParaRPr lang="zh-CN" altLang="en-US" sz="24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7"/>
          <p:cNvGrpSpPr/>
          <p:nvPr/>
        </p:nvGrpSpPr>
        <p:grpSpPr bwMode="auto">
          <a:xfrm>
            <a:off x="1142365" y="1874520"/>
            <a:ext cx="1324610" cy="1121410"/>
            <a:chOff x="828477" y="1932254"/>
            <a:chExt cx="1800200" cy="1551897"/>
          </a:xfrm>
        </p:grpSpPr>
        <p:grpSp>
          <p:nvGrpSpPr>
            <p:cNvPr id="8220" name="组合 38"/>
            <p:cNvGrpSpPr/>
            <p:nvPr/>
          </p:nvGrpSpPr>
          <p:grpSpPr bwMode="auto">
            <a:xfrm>
              <a:off x="828477" y="1932254"/>
              <a:ext cx="1800200" cy="1551897"/>
              <a:chOff x="985377" y="1960081"/>
              <a:chExt cx="1800200" cy="1551897"/>
            </a:xfrm>
          </p:grpSpPr>
          <p:sp>
            <p:nvSpPr>
              <p:cNvPr id="41" name="六边形 40"/>
              <p:cNvSpPr/>
              <p:nvPr/>
            </p:nvSpPr>
            <p:spPr>
              <a:xfrm>
                <a:off x="985377" y="1960081"/>
                <a:ext cx="1800200" cy="1551897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7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六边形 41"/>
              <p:cNvSpPr/>
              <p:nvPr/>
            </p:nvSpPr>
            <p:spPr>
              <a:xfrm>
                <a:off x="1081631" y="2043058"/>
                <a:ext cx="1607692" cy="1385942"/>
              </a:xfrm>
              <a:prstGeom prst="hexagon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762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7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221" name="TextBox 39"/>
            <p:cNvSpPr txBox="1">
              <a:spLocks noChangeArrowheads="1"/>
            </p:cNvSpPr>
            <p:nvPr/>
          </p:nvSpPr>
          <p:spPr bwMode="auto">
            <a:xfrm flipH="1">
              <a:off x="1225322" y="2301388"/>
              <a:ext cx="1043315" cy="607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5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教学</a:t>
              </a:r>
              <a:endParaRPr kumimoji="0" lang="zh-CN" altLang="en-US" sz="22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72"/>
          <p:cNvGrpSpPr/>
          <p:nvPr/>
        </p:nvGrpSpPr>
        <p:grpSpPr bwMode="auto">
          <a:xfrm>
            <a:off x="3924935" y="1873885"/>
            <a:ext cx="1314450" cy="1122680"/>
            <a:chOff x="3794088" y="1960081"/>
            <a:chExt cx="1800200" cy="1551897"/>
          </a:xfrm>
        </p:grpSpPr>
        <p:grpSp>
          <p:nvGrpSpPr>
            <p:cNvPr id="8214" name="组合 73"/>
            <p:cNvGrpSpPr/>
            <p:nvPr/>
          </p:nvGrpSpPr>
          <p:grpSpPr bwMode="auto">
            <a:xfrm>
              <a:off x="3794088" y="1960081"/>
              <a:ext cx="1800200" cy="1551897"/>
              <a:chOff x="985377" y="1960081"/>
              <a:chExt cx="1800200" cy="1551897"/>
            </a:xfrm>
          </p:grpSpPr>
          <p:sp>
            <p:nvSpPr>
              <p:cNvPr id="76" name="六边形 75"/>
              <p:cNvSpPr/>
              <p:nvPr/>
            </p:nvSpPr>
            <p:spPr>
              <a:xfrm>
                <a:off x="985377" y="1960081"/>
                <a:ext cx="1800200" cy="1551897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7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六边形 76"/>
              <p:cNvSpPr/>
              <p:nvPr/>
            </p:nvSpPr>
            <p:spPr>
              <a:xfrm>
                <a:off x="1081631" y="2043058"/>
                <a:ext cx="1607692" cy="1385942"/>
              </a:xfrm>
              <a:prstGeom prst="hexagon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762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7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215" name="TextBox 74"/>
            <p:cNvSpPr txBox="1">
              <a:spLocks noChangeArrowheads="1"/>
            </p:cNvSpPr>
            <p:nvPr/>
          </p:nvSpPr>
          <p:spPr bwMode="auto">
            <a:xfrm flipH="1">
              <a:off x="4005639" y="2301780"/>
              <a:ext cx="1321691" cy="936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5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表演</a:t>
              </a:r>
              <a:endParaRPr kumimoji="0" lang="zh-CN" altLang="en-US" sz="22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7"/>
          <p:cNvGrpSpPr/>
          <p:nvPr/>
        </p:nvGrpSpPr>
        <p:grpSpPr bwMode="auto">
          <a:xfrm>
            <a:off x="6557645" y="1934210"/>
            <a:ext cx="1187450" cy="1002030"/>
            <a:chOff x="6768011" y="1960080"/>
            <a:chExt cx="1800200" cy="1551897"/>
          </a:xfrm>
        </p:grpSpPr>
        <p:grpSp>
          <p:nvGrpSpPr>
            <p:cNvPr id="8208" name="组合 78"/>
            <p:cNvGrpSpPr/>
            <p:nvPr/>
          </p:nvGrpSpPr>
          <p:grpSpPr bwMode="auto">
            <a:xfrm>
              <a:off x="6768011" y="1960080"/>
              <a:ext cx="1800200" cy="1551897"/>
              <a:chOff x="985377" y="1960081"/>
              <a:chExt cx="1800200" cy="1551897"/>
            </a:xfrm>
          </p:grpSpPr>
          <p:sp>
            <p:nvSpPr>
              <p:cNvPr id="81" name="六边形 80"/>
              <p:cNvSpPr/>
              <p:nvPr/>
            </p:nvSpPr>
            <p:spPr>
              <a:xfrm>
                <a:off x="985377" y="1960081"/>
                <a:ext cx="1800200" cy="1551897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7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六边形 81"/>
              <p:cNvSpPr/>
              <p:nvPr/>
            </p:nvSpPr>
            <p:spPr>
              <a:xfrm>
                <a:off x="1081631" y="2043058"/>
                <a:ext cx="1607692" cy="1385942"/>
              </a:xfrm>
              <a:prstGeom prst="hexagon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7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209" name="TextBox 79"/>
            <p:cNvSpPr txBox="1">
              <a:spLocks noChangeArrowheads="1"/>
            </p:cNvSpPr>
            <p:nvPr/>
          </p:nvSpPr>
          <p:spPr bwMode="auto">
            <a:xfrm flipH="1">
              <a:off x="6931041" y="2301581"/>
              <a:ext cx="1360217" cy="822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5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娱乐</a:t>
              </a:r>
              <a:endParaRPr kumimoji="0" lang="zh-CN" altLang="en-US" sz="22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82"/>
          <p:cNvGrpSpPr/>
          <p:nvPr/>
        </p:nvGrpSpPr>
        <p:grpSpPr bwMode="auto">
          <a:xfrm>
            <a:off x="5218430" y="1333500"/>
            <a:ext cx="1296035" cy="1077595"/>
            <a:chOff x="5276006" y="1147394"/>
            <a:chExt cx="1800200" cy="1551897"/>
          </a:xfrm>
        </p:grpSpPr>
        <p:grpSp>
          <p:nvGrpSpPr>
            <p:cNvPr id="8202" name="组合 83"/>
            <p:cNvGrpSpPr/>
            <p:nvPr/>
          </p:nvGrpSpPr>
          <p:grpSpPr bwMode="auto">
            <a:xfrm>
              <a:off x="5276006" y="1147394"/>
              <a:ext cx="1800200" cy="1551897"/>
              <a:chOff x="985377" y="1960081"/>
              <a:chExt cx="1800200" cy="1551897"/>
            </a:xfrm>
          </p:grpSpPr>
          <p:sp>
            <p:nvSpPr>
              <p:cNvPr id="86" name="六边形 85"/>
              <p:cNvSpPr/>
              <p:nvPr/>
            </p:nvSpPr>
            <p:spPr>
              <a:xfrm>
                <a:off x="985377" y="1960081"/>
                <a:ext cx="1800200" cy="1551897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7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六边形 86"/>
              <p:cNvSpPr/>
              <p:nvPr/>
            </p:nvSpPr>
            <p:spPr>
              <a:xfrm>
                <a:off x="1081631" y="2043058"/>
                <a:ext cx="1607692" cy="1385942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059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27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203" name="TextBox 84"/>
            <p:cNvSpPr txBox="1">
              <a:spLocks noChangeArrowheads="1"/>
            </p:cNvSpPr>
            <p:nvPr/>
          </p:nvSpPr>
          <p:spPr bwMode="auto">
            <a:xfrm flipH="1">
              <a:off x="5637273" y="1489399"/>
              <a:ext cx="1166506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Autofit/>
            </a:bodyPr>
            <a:lstStyle>
              <a:lvl1pPr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5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竞赛</a:t>
              </a:r>
              <a:endParaRPr kumimoji="0" lang="zh-CN" altLang="en-US" sz="22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6410" y="525780"/>
            <a:ext cx="2279015" cy="465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社会团体</a:t>
            </a:r>
            <a:endParaRPr lang="zh-CN" altLang="en-US" sz="2800" b="1"/>
          </a:p>
        </p:txBody>
      </p:sp>
      <p:grpSp>
        <p:nvGrpSpPr>
          <p:cNvPr id="2" name="组合 1"/>
          <p:cNvGrpSpPr/>
          <p:nvPr/>
        </p:nvGrpSpPr>
        <p:grpSpPr>
          <a:xfrm>
            <a:off x="2493010" y="1333500"/>
            <a:ext cx="1336675" cy="1159510"/>
            <a:chOff x="3431" y="1750"/>
            <a:chExt cx="2666" cy="2297"/>
          </a:xfrm>
        </p:grpSpPr>
        <p:sp>
          <p:nvSpPr>
            <p:cNvPr id="36" name="六边形 35"/>
            <p:cNvSpPr/>
            <p:nvPr/>
          </p:nvSpPr>
          <p:spPr>
            <a:xfrm>
              <a:off x="3431" y="1750"/>
              <a:ext cx="2666" cy="2297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六边形 6"/>
            <p:cNvSpPr/>
            <p:nvPr>
              <p:custDataLst>
                <p:tags r:id="rId1"/>
              </p:custDataLst>
            </p:nvPr>
          </p:nvSpPr>
          <p:spPr>
            <a:xfrm>
              <a:off x="3580" y="1873"/>
              <a:ext cx="2381" cy="2052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  <a:effectLst>
              <a:innerShdw blurRad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059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7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TextBox 39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3984" y="2386"/>
              <a:ext cx="1545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defTabSz="967105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255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培训</a:t>
              </a:r>
              <a:endParaRPr kumimoji="0" lang="zh-CN" altLang="en-US" sz="2255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86410" y="3304540"/>
            <a:ext cx="7957820" cy="12700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ea typeface="宋体" panose="02010600030101010101" pitchFamily="2" charset="-122"/>
              </a:rPr>
              <a:t>      </a:t>
            </a:r>
            <a:r>
              <a:rPr lang="en-US" alt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就我国流行舞蹈在社会中的组织形式来看，以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社会团体</a:t>
            </a:r>
            <a:r>
              <a:rPr 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最为常见，这种团体通常以一名或多名精通技艺的核心成员为主，聚集舞蹈爱好者，以核心成员为中心形成集</a:t>
            </a:r>
            <a:r>
              <a:rPr lang="zh-CN" sz="1800" b="1">
                <a:solidFill>
                  <a:schemeClr val="accent3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教学、培训、表演、竞赛、娱乐等</a:t>
            </a:r>
            <a:r>
              <a:rPr 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为一体的多元化社会团体，它们为流行舞蹈的普及与推广起到了积极的推动作用。</a:t>
            </a:r>
            <a:endParaRPr lang="zh-CN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57530" y="1203325"/>
            <a:ext cx="7851140" cy="273621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84480"/>
            <a:r>
              <a:rPr lang="en-US" altLang="zh-CN" sz="1800" b="0">
                <a:ea typeface="宋体" panose="02010600030101010101" pitchFamily="2" charset="-122"/>
              </a:rPr>
              <a:t>  </a:t>
            </a:r>
            <a:endParaRPr lang="en-US" altLang="zh-CN" sz="1800" b="0">
              <a:ea typeface="宋体" panose="02010600030101010101" pitchFamily="2" charset="-122"/>
            </a:endParaRPr>
          </a:p>
          <a:p>
            <a:pPr indent="28448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b="0">
                <a:ea typeface="宋体" panose="02010600030101010101" pitchFamily="2" charset="-122"/>
              </a:rPr>
              <a:t>  </a:t>
            </a:r>
            <a:r>
              <a:rPr lang="en-US" alt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一些院校舞蹈专业课程中引进了爵士舞、踢踏舞、街舞等作为选修课；</a:t>
            </a:r>
            <a:r>
              <a:rPr lang="en-US" altLang="zh-CN" sz="1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北京体育大学、四川音乐学院等院校</a:t>
            </a:r>
            <a:r>
              <a:rPr lang="en-US" altLang="zh-CN" sz="18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开设了街舞专业，专业院校为当代流行舞蹈的发展提供了平台，为流行舞蹈提供源源不断的新生力量，既满足了学生对流行舞蹈艺术的追求，又满足了艺术发展、艺术潮流的需要。</a:t>
            </a:r>
            <a:endParaRPr lang="en-US" altLang="zh-CN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/>
            <a:endParaRPr lang="en-US" altLang="zh-CN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84480"/>
            <a:endParaRPr lang="zh-CN" altLang="en-US" sz="18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86410" y="525780"/>
            <a:ext cx="2279015" cy="465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/>
              <a:t>院校课程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MH" val="20170401212220"/>
  <p:tag name="MH_LIBRARY" val="CONTENTS"/>
  <p:tag name="MH_TYPE" val="NUMBER"/>
  <p:tag name="ID" val="547146"/>
  <p:tag name="MH_ORDER" val="NUMBER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MH" val="20170401212220"/>
  <p:tag name="MH_LIBRARY" val="CONTENTS"/>
  <p:tag name="MH_TYPE" val="TITLE"/>
  <p:tag name="ID" val="547146"/>
</p:tagLst>
</file>

<file path=ppt/tags/tag18.xml><?xml version="1.0" encoding="utf-8"?>
<p:tagLst xmlns:p="http://schemas.openxmlformats.org/presentationml/2006/main">
  <p:tag name="MH" val="20170401212220"/>
  <p:tag name="MH_LIBRARY" val="CONTENTS"/>
  <p:tag name="MH_TYPE" val="NUMBER"/>
  <p:tag name="ID" val="547146"/>
  <p:tag name="MH_ORDER" val="NUMBER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PLACING_PICTURE_USER_VIEWPORT" val="{&quot;height&quot;:3524,&quot;width&quot;:4814}"/>
</p:tagLst>
</file>

<file path=ppt/tags/tag23.xml><?xml version="1.0" encoding="utf-8"?>
<p:tagLst xmlns:p="http://schemas.openxmlformats.org/presentationml/2006/main">
  <p:tag name="MH" val="20170401212220"/>
  <p:tag name="MH_LIBRARY" val="CONTENTS"/>
  <p:tag name="MH_TYPE" val="TITLE"/>
  <p:tag name="ID" val="547146"/>
</p:tagLst>
</file>

<file path=ppt/tags/tag24.xml><?xml version="1.0" encoding="utf-8"?>
<p:tagLst xmlns:p="http://schemas.openxmlformats.org/presentationml/2006/main">
  <p:tag name="MH" val="20170401212220"/>
  <p:tag name="MH_LIBRARY" val="CONTENTS"/>
  <p:tag name="MH_TYPE" val="NUMBER"/>
  <p:tag name="ID" val="547146"/>
  <p:tag name="MH_ORDER" val="NUMBER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MH" val="20170401212220"/>
  <p:tag name="MH_LIBRARY" val="CONTENTS"/>
  <p:tag name="MH_TYPE" val="ENTRY"/>
  <p:tag name="ID" val="547146"/>
  <p:tag name="MH_ORDER" val="1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MH" val="20170401212220"/>
  <p:tag name="MH_LIBRARY" val="CONTENTS"/>
  <p:tag name="MH_TYPE" val="NUMBER"/>
  <p:tag name="ID" val="547146"/>
  <p:tag name="MH_ORDER" val="1"/>
</p:tagLst>
</file>

<file path=ppt/tags/tag40.xml><?xml version="1.0" encoding="utf-8"?>
<p:tagLst xmlns:p="http://schemas.openxmlformats.org/presentationml/2006/main">
  <p:tag name="MH_CONTENTSID" val="290"/>
  <p:tag name="MH_SECTIONID" val="291,292,293,294,"/>
  <p:tag name="KSO_WPP_MARK_KEY" val="96ab9f3a-ef56-4154-ba60-01cc66e49e2a"/>
  <p:tag name="COMMONDATA" val="eyJoZGlkIjoiMTY3OTNhODFkZmQ1ZDY0ZDZkYjNmOWQ2ZDMxNDhmZjEifQ=="/>
</p:tagLst>
</file>

<file path=ppt/tags/tag5.xml><?xml version="1.0" encoding="utf-8"?>
<p:tagLst xmlns:p="http://schemas.openxmlformats.org/presentationml/2006/main">
  <p:tag name="MH" val="20170401212220"/>
  <p:tag name="MH_LIBRARY" val="CONTENTS"/>
  <p:tag name="MH_TYPE" val="ENTRY"/>
  <p:tag name="ID" val="547146"/>
  <p:tag name="MH_ORDER" val="2"/>
</p:tagLst>
</file>

<file path=ppt/tags/tag6.xml><?xml version="1.0" encoding="utf-8"?>
<p:tagLst xmlns:p="http://schemas.openxmlformats.org/presentationml/2006/main">
  <p:tag name="MH" val="20170401212220"/>
  <p:tag name="MH_LIBRARY" val="CONTENTS"/>
  <p:tag name="MH_TYPE" val="NUMBER"/>
  <p:tag name="ID" val="547146"/>
  <p:tag name="MH_ORDER" val="2"/>
</p:tagLst>
</file>

<file path=ppt/tags/tag7.xml><?xml version="1.0" encoding="utf-8"?>
<p:tagLst xmlns:p="http://schemas.openxmlformats.org/presentationml/2006/main">
  <p:tag name="MH" val="20170401212220"/>
  <p:tag name="MH_LIBRARY" val="CONTENTS"/>
  <p:tag name="MH_TYPE" val="ENTRY"/>
  <p:tag name="ID" val="547146"/>
  <p:tag name="MH_ORDER" val="3"/>
</p:tagLst>
</file>

<file path=ppt/tags/tag8.xml><?xml version="1.0" encoding="utf-8"?>
<p:tagLst xmlns:p="http://schemas.openxmlformats.org/presentationml/2006/main">
  <p:tag name="MH" val="20170401212220"/>
  <p:tag name="MH_LIBRARY" val="CONTENTS"/>
  <p:tag name="MH_TYPE" val="NUMBER"/>
  <p:tag name="ID" val="547146"/>
  <p:tag name="MH_ORDER" val="3"/>
</p:tagLst>
</file>

<file path=ppt/tags/tag9.xml><?xml version="1.0" encoding="utf-8"?>
<p:tagLst xmlns:p="http://schemas.openxmlformats.org/presentationml/2006/main">
  <p:tag name="MH" val="20170401212220"/>
  <p:tag name="MH_LIBRARY" val="CONTENTS"/>
  <p:tag name="MH_TYPE" val="TITLE"/>
  <p:tag name="ID" val="547146"/>
</p:tagLst>
</file>

<file path=ppt/theme/theme1.xml><?xml version="1.0" encoding="utf-8"?>
<a:theme xmlns:a="http://schemas.openxmlformats.org/drawingml/2006/main" name="第一PPT，www.1ppt.com">
  <a:themeElements>
    <a:clrScheme name="自定义 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C10E4"/>
      </a:accent1>
      <a:accent2>
        <a:srgbClr val="2E76F1"/>
      </a:accent2>
      <a:accent3>
        <a:srgbClr val="CF137C"/>
      </a:accent3>
      <a:accent4>
        <a:srgbClr val="073AA1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sy5ed5o">
      <a:majorFont>
        <a:latin typeface=""/>
        <a:ea typeface="微软雅黑"/>
        <a:cs typeface=""/>
      </a:majorFont>
      <a:minorFont>
        <a:latin typeface="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>
        <a:noAutofit/>
      </a:bodyPr>
      <a:lstStyle>
        <a:defPPr indent="284480">
          <a:defRPr lang="zh-CN" sz="1800" b="0">
            <a:solidFill>
              <a:srgbClr val="000000"/>
            </a:solidFill>
            <a:ea typeface="宋体" panose="02010600030101010101" pitchFamily="2" charset="-122"/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3685</Words>
  <Application>WPS 演示</Application>
  <PresentationFormat>全屏显示(16:9)</PresentationFormat>
  <Paragraphs>282</Paragraphs>
  <Slides>35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Arial</vt:lpstr>
      <vt:lpstr>宋体</vt:lpstr>
      <vt:lpstr>Wingdings</vt:lpstr>
      <vt:lpstr>等线</vt:lpstr>
      <vt:lpstr>微软雅黑</vt:lpstr>
      <vt:lpstr>Calibri</vt:lpstr>
      <vt:lpstr>方正正黑简体</vt:lpstr>
      <vt:lpstr>黑体</vt:lpstr>
      <vt:lpstr>Calibri</vt:lpstr>
      <vt:lpstr>Arial Unicode MS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舞蹈培训</dc:title>
  <dc:creator>第一PPT</dc:creator>
  <cp:keywords>www.1ppt.com</cp:keywords>
  <dc:description>www.1ppt.com</dc:description>
  <cp:lastModifiedBy>云卷云舒</cp:lastModifiedBy>
  <cp:revision>100</cp:revision>
  <dcterms:created xsi:type="dcterms:W3CDTF">2017-03-04T06:55:00Z</dcterms:created>
  <dcterms:modified xsi:type="dcterms:W3CDTF">2023-09-20T00:58:43Z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5E35B5A9AB7A4060AA6D82460336AFF3_12</vt:lpwstr>
  </property>
  <property fmtid="{D5CDD505-2E9C-101B-9397-08002B2CF9AE}" pid="3" name="KSOProductBuildVer">
    <vt:lpwstr>2052-12.1.0.15374</vt:lpwstr>
  </property>
</Properties>
</file>